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6" r:id="rId1"/>
  </p:sldMasterIdLst>
  <p:sldIdLst>
    <p:sldId id="306" r:id="rId2"/>
    <p:sldId id="257" r:id="rId3"/>
    <p:sldId id="261" r:id="rId4"/>
    <p:sldId id="263" r:id="rId5"/>
    <p:sldId id="302" r:id="rId6"/>
    <p:sldId id="303" r:id="rId7"/>
    <p:sldId id="304" r:id="rId8"/>
    <p:sldId id="307" r:id="rId9"/>
    <p:sldId id="268" r:id="rId10"/>
    <p:sldId id="269" r:id="rId11"/>
    <p:sldId id="271" r:id="rId12"/>
    <p:sldId id="273" r:id="rId13"/>
    <p:sldId id="275" r:id="rId14"/>
    <p:sldId id="276" r:id="rId15"/>
    <p:sldId id="277" r:id="rId16"/>
    <p:sldId id="278" r:id="rId17"/>
    <p:sldId id="293" r:id="rId18"/>
    <p:sldId id="295" r:id="rId19"/>
    <p:sldId id="297" r:id="rId20"/>
    <p:sldId id="298" r:id="rId21"/>
    <p:sldId id="299" r:id="rId22"/>
    <p:sldId id="300" r:id="rId23"/>
    <p:sldId id="305" r:id="rId24"/>
    <p:sldId id="301" r:id="rId25"/>
    <p:sldId id="280" r:id="rId26"/>
    <p:sldId id="281" r:id="rId27"/>
    <p:sldId id="284" r:id="rId28"/>
    <p:sldId id="285" r:id="rId29"/>
    <p:sldId id="286" r:id="rId30"/>
    <p:sldId id="308" r:id="rId31"/>
    <p:sldId id="288" r:id="rId32"/>
    <p:sldId id="289" r:id="rId33"/>
    <p:sldId id="290" r:id="rId34"/>
    <p:sldId id="291" r:id="rId35"/>
    <p:sldId id="292" r:id="rId36"/>
    <p:sldId id="264" r:id="rId37"/>
    <p:sldId id="294" r:id="rId38"/>
    <p:sldId id="287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4"/>
    <p:restoredTop sz="97030"/>
  </p:normalViewPr>
  <p:slideViewPr>
    <p:cSldViewPr snapToGrid="0" snapToObjects="1">
      <p:cViewPr>
        <p:scale>
          <a:sx n="124" d="100"/>
          <a:sy n="124" d="100"/>
        </p:scale>
        <p:origin x="152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69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99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092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5343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362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30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45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08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444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783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9655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E2532059-48AB-A044-8159-AD39BF1D226E}" type="datetimeFigureOut">
              <a:rPr lang="en-US" smtClean="0"/>
              <a:t>5/23/21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1F6653-D076-644B-956F-1EDD66468C8A}" type="slidenum">
              <a:rPr lang="en-US" smtClean="0"/>
              <a:t>‹#›</a:t>
            </a:fld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429798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40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8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https://lh6.googleusercontent.com/qd1XiPIkiY2Z5d5obOpBtirWY-yH0gXw7vG7A_9X-DNb0cUVvd1EIOLUpTZO0T1tZbAYHVpetX_fpYMYSFcieL8i4BZroYXr0SU_k8zq1ohzeFwB2jKY-l8-g2OJKolKLQuo_02-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https://lh4.googleusercontent.com/IWeb-qcopvEmOFSMOHQAwzpdeNWlyl-YFJmyNHRJSn3LpHrZKwyqQo1Lfpxa6AlLk_e6Xi9X0RBKBJtlK3oAYrKUTuLNZvbvsWRKOFfmxqiVf5l-Pbmu7jwylBtTqlSlHfphLSTB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https://lh4.googleusercontent.com/IWeb-qcopvEmOFSMOHQAwzpdeNWlyl-YFJmyNHRJSn3LpHrZKwyqQo1Lfpxa6AlLk_e6Xi9X0RBKBJtlK3oAYrKUTuLNZvbvsWRKOFfmxqiVf5l-Pbmu7jwylBtTqlSlHfphLSTB" TargetMode="External"/><Relationship Id="rId5" Type="http://schemas.openxmlformats.org/officeDocument/2006/relationships/image" Target="../media/image43.png"/><Relationship Id="rId4" Type="http://schemas.openxmlformats.org/officeDocument/2006/relationships/image" Target="https://lh5.googleusercontent.com/v2Gw65jtvz6W2UOIzu4ZBAGYCUy1zoGkRLYn3bWBxsAMlZKjH_-yDSzynsSQRlzm5RP1VQPzZvBPeOFfhtmEVqy-av2RDnTL-NuinMIaVWi83yw4bdqDmjdDq_6hl0_3DU5tFoPJ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https://lh4.googleusercontent.com/NufI_K3h4T1XS4RN6k1mjk0A2Rg35WjqicqEAoeZx0oqA3wL64sqaqH2zToy6HRnAylc7uieafhS-M-VLEasOigLEnqeaPk9dEBX8vvWLfhwZm53u1NYevxiZthW4GzJLOGmnXQC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https://lh4.googleusercontent.com/HwyNnG6b_1ijn_7IAOcqzdnX2MXvFwn1sFA3PIhLEdeTp-kgtQJbnCGOYMguWq7f8s6q8rBH8WaCQa0_ylmtJIKbEcL1n7o-PYJxZDWU-PSxHTi-gNcRJ084rxSjKpmfEjgMoK2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https://lh6.googleusercontent.com/H9v4ITqphHH9i3O4VOAkkPg2WGkch9ajNo83vHLh42ivDcPqPVHVxpl4Z-rWXRxJpEPybktA3sMcqOcFBtpdxca4nDUwA0p_RhucCiulMeDnhl4IWy4wu5gB6uuwktmND433YkGV" TargetMode="External"/><Relationship Id="rId5" Type="http://schemas.openxmlformats.org/officeDocument/2006/relationships/image" Target="../media/image52.png"/><Relationship Id="rId4" Type="http://schemas.openxmlformats.org/officeDocument/2006/relationships/image" Target="https://lh6.googleusercontent.com/e6GCz99vn4i80BFY6uSyurxSACqeF4tDFMnnnMBPln7Zhi3Svta1QyS-2YZBHwNXT_z4oqVrYC4RibiCFtpZIsSWf9W0qEPklUyPOKx-RzKIx7Ndw8JPMZWiRa47zwI9APjcaZT6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https://lh4.googleusercontent.com/CIfqp0NWHw1xpnew0Kp_rqxPFUz8pLpr19oJKKHq4iNdF_57Ld6necPB3FUZzO4YQ9bnKiMuKI1a2vt_M7IZfqojMntahijpXImYIkXZqNE42yJwMZRAlpo7L_YhbSu7OQQQxxCS" TargetMode="External"/><Relationship Id="rId5" Type="http://schemas.openxmlformats.org/officeDocument/2006/relationships/image" Target="../media/image53.png"/><Relationship Id="rId4" Type="http://schemas.openxmlformats.org/officeDocument/2006/relationships/image" Target="https://lh6.googleusercontent.com/e6GCz99vn4i80BFY6uSyurxSACqeF4tDFMnnnMBPln7Zhi3Svta1QyS-2YZBHwNXT_z4oqVrYC4RibiCFtpZIsSWf9W0qEPklUyPOKx-RzKIx7Ndw8JPMZWiRa47zwI9APjcaZT6" TargetMode="Externa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63.png"/><Relationship Id="rId4" Type="http://schemas.openxmlformats.org/officeDocument/2006/relationships/image" Target="../media/image4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95EF538-9176-854A-8DC9-5F622FFFA2FC}"/>
              </a:ext>
            </a:extLst>
          </p:cNvPr>
          <p:cNvSpPr txBox="1">
            <a:spLocks/>
          </p:cNvSpPr>
          <p:nvPr/>
        </p:nvSpPr>
        <p:spPr>
          <a:xfrm>
            <a:off x="1620910" y="510752"/>
            <a:ext cx="9608097" cy="116479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400" b="0" i="0" kern="1200" cap="none">
                <a:solidFill>
                  <a:schemeClr val="lt1"/>
                </a:solidFill>
                <a:effectLst/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3600" u="sng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Electrical Signalling in Bacterial Biofilms</a:t>
            </a:r>
            <a:endParaRPr lang="en-US" sz="3600" u="sng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618D159-AC46-0843-B70E-8A9CB501814D}"/>
              </a:ext>
            </a:extLst>
          </p:cNvPr>
          <p:cNvSpPr txBox="1">
            <a:spLocks/>
          </p:cNvSpPr>
          <p:nvPr/>
        </p:nvSpPr>
        <p:spPr>
          <a:xfrm>
            <a:off x="2752118" y="1888267"/>
            <a:ext cx="7345679" cy="4169291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tx1"/>
                </a:solidFill>
              </a:rPr>
              <a:t>A study of bacterial biofilms using Agent Based Models (ABMs)</a:t>
            </a:r>
          </a:p>
          <a:p>
            <a:r>
              <a:rPr lang="en-GB" sz="2400" dirty="0">
                <a:solidFill>
                  <a:schemeClr val="tx1"/>
                </a:solidFill>
              </a:rPr>
              <a:t> </a:t>
            </a:r>
          </a:p>
          <a:p>
            <a:r>
              <a:rPr lang="en-GB" sz="2400" dirty="0">
                <a:solidFill>
                  <a:schemeClr val="tx1"/>
                </a:solidFill>
              </a:rPr>
              <a:t>A model and statistical analysis on data outlining electrical signalling by potassium ions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320D5A2-1F76-8D4D-907F-0E859BC80C22}"/>
              </a:ext>
            </a:extLst>
          </p:cNvPr>
          <p:cNvSpPr txBox="1">
            <a:spLocks/>
          </p:cNvSpPr>
          <p:nvPr/>
        </p:nvSpPr>
        <p:spPr>
          <a:xfrm>
            <a:off x="3242303" y="5709635"/>
            <a:ext cx="6361043" cy="5606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00" dirty="0">
                <a:solidFill>
                  <a:schemeClr val="tx1"/>
                </a:solidFill>
              </a:rPr>
              <a:t>Luke Peters: 10204030 &amp; Peng Wang: 10794677</a:t>
            </a:r>
          </a:p>
          <a:p>
            <a:r>
              <a:rPr lang="en-GB" sz="6600" dirty="0"/>
              <a:t> 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C6FA6D1-0F71-FB43-923F-2DA268AE9A92}"/>
              </a:ext>
            </a:extLst>
          </p:cNvPr>
          <p:cNvSpPr txBox="1">
            <a:spLocks/>
          </p:cNvSpPr>
          <p:nvPr/>
        </p:nvSpPr>
        <p:spPr>
          <a:xfrm>
            <a:off x="3244435" y="5320381"/>
            <a:ext cx="6361043" cy="56064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25000" lnSpcReduction="200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6600" dirty="0">
                <a:solidFill>
                  <a:schemeClr val="tx1"/>
                </a:solidFill>
              </a:rPr>
              <a:t>3</a:t>
            </a:r>
            <a:r>
              <a:rPr lang="en-GB" sz="6600" baseline="30000" dirty="0">
                <a:solidFill>
                  <a:schemeClr val="tx1"/>
                </a:solidFill>
              </a:rPr>
              <a:t>rd</a:t>
            </a:r>
            <a:r>
              <a:rPr lang="en-GB" sz="6600" dirty="0">
                <a:solidFill>
                  <a:schemeClr val="tx1"/>
                </a:solidFill>
              </a:rPr>
              <a:t> Year Laboratory:</a:t>
            </a:r>
          </a:p>
          <a:p>
            <a:r>
              <a:rPr lang="en-GB" sz="6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69363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6C68FA-7B24-3347-A97C-783FD67EC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98482" y="1557092"/>
                <a:ext cx="5908160" cy="5220440"/>
              </a:xfrm>
            </p:spPr>
            <p:txBody>
              <a:bodyPr anchor="ctr">
                <a:normAutofit fontScale="85000" lnSpcReduction="20000"/>
              </a:bodyPr>
              <a:lstStyle/>
              <a:p>
                <a:pPr>
                  <a:lnSpc>
                    <a:spcPct val="110000"/>
                  </a:lnSpc>
                </a:pPr>
                <a:endParaRPr lang="en-US" sz="1700" dirty="0"/>
              </a:p>
              <a:p>
                <a:r>
                  <a:rPr lang="en-GB" sz="2500" dirty="0"/>
                  <a:t>As well as</a:t>
                </a:r>
                <a14:m>
                  <m:oMath xmlns:m="http://schemas.openxmlformats.org/officeDocument/2006/math">
                    <m:r>
                      <a:rPr lang="en-US" sz="25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GB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GB" sz="2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5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500" dirty="0"/>
                  <a:t>, there is also a time uncertainty due to the timestep of subsequent measurements of the simulation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num>
                      <m:den>
                        <m:r>
                          <a:rPr lang="en-US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500" dirty="0"/>
                  <a:t>, where dT is the timestep.</a:t>
                </a:r>
              </a:p>
              <a:p>
                <a:r>
                  <a:rPr lang="en-GB" sz="2500" dirty="0"/>
                  <a:t>Using large radial bands omits processes at small radii.</a:t>
                </a:r>
              </a:p>
              <a:p>
                <a:r>
                  <a:rPr lang="en-GB" sz="2500" dirty="0"/>
                  <a:t>Using smaller dR leads to multiple peak positions at the same time. </a:t>
                </a:r>
              </a:p>
              <a:p>
                <a:r>
                  <a:rPr lang="en-GB" sz="2500" dirty="0"/>
                  <a:t>For the case with multiple peaks, we average the peak position and take the statistical uncertainty to be: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𝑚𝑒𝑎𝑛</m:t>
                        </m:r>
                      </m:sub>
                    </m:sSub>
                    <m:r>
                      <a:rPr lang="en-GB" sz="25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𝑠𝑎𝑚𝑝𝑙𝑒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sz="2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5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</m:oMath>
                </a14:m>
                <a:r>
                  <a:rPr lang="en-GB" sz="2500" dirty="0"/>
                  <a:t>.</a:t>
                </a:r>
              </a:p>
              <a:p>
                <a:pPr>
                  <a:lnSpc>
                    <a:spcPct val="110000"/>
                  </a:lnSpc>
                </a:pPr>
                <a:endParaRPr lang="en-GB" dirty="0"/>
              </a:p>
              <a:p>
                <a:pPr lvl="0">
                  <a:lnSpc>
                    <a:spcPct val="110000"/>
                  </a:lnSpc>
                </a:pPr>
                <a:endParaRPr lang="en-GB" sz="1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endParaRPr lang="en-US" sz="1700" dirty="0">
                  <a:solidFill>
                    <a:schemeClr val="tx2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6"/>
                  </a:buClr>
                  <a:buSzPct val="90000"/>
                  <a:buNone/>
                </a:pPr>
                <a:endParaRPr lang="en-US" sz="17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6C68FA-7B24-3347-A97C-783FD67EC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98482" y="1557092"/>
                <a:ext cx="5908160" cy="5220440"/>
              </a:xfrm>
              <a:blipFill>
                <a:blip r:embed="rId3"/>
                <a:stretch>
                  <a:fillRect l="-642" t="-5583" r="-14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4595563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>
                <a:solidFill>
                  <a:schemeClr val="tx2"/>
                </a:solidFill>
              </a:rPr>
              <a:t>Peak Position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pic>
        <p:nvPicPr>
          <p:cNvPr id="13" name="7-QAZZ3kS2I7D8ZZNqWeCdLNSfitaPaV8bZMAxVeO78_DyF9QZndw1NR8qNS9S0Q26JKfmDx2TDmHHMkopDfmp8jA9l5Z_Vf-BmbQT1yPvZxCJ7oWzn1vbptJoJL-mA39Umtn6FG.png" descr="7-QAZZ3kS2I7D8ZZNqWeCdLNSfitaPaV8bZMAxVeO78_DyF9QZndw1NR8qNS9S0Q26JKfmDx2TDmHHMkopDfmp8jA9l5Z_Vf-BmbQT1yPvZxCJ7oWzn1vbptJoJL-mA39Umtn6FG.png">
            <a:extLst>
              <a:ext uri="{FF2B5EF4-FFF2-40B4-BE49-F238E27FC236}">
                <a16:creationId xmlns:a16="http://schemas.microsoft.com/office/drawing/2014/main" id="{18E6383A-3E3D-B245-A2D3-E339F10646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6862" y="1047925"/>
            <a:ext cx="3941620" cy="2938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t1uQsTFJeBXOmCtSTibM4JOWxkpzysx0FR_yzXTcc1dtn7HlRSoFpU9gqj60SRWY5zthlJKwFdQkWuoyU0UfBztUMJwoBRPTkiOnoQlW0Kb5XKFGpzV-tbrf0Z4RbS7rilbMyjfr.png" descr="t1uQsTFJeBXOmCtSTibM4JOWxkpzysx0FR_yzXTcc1dtn7HlRSoFpU9gqj60SRWY5zthlJKwFdQkWuoyU0UfBztUMJwoBRPTkiOnoQlW0Kb5XKFGpzV-tbrf0Z4RbS7rilbMyjfr.png">
            <a:extLst>
              <a:ext uri="{FF2B5EF4-FFF2-40B4-BE49-F238E27FC236}">
                <a16:creationId xmlns:a16="http://schemas.microsoft.com/office/drawing/2014/main" id="{FC94CC3A-9C24-D04D-BFA6-0FE524F52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0448" y="3986906"/>
            <a:ext cx="3700227" cy="264437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295744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68FA-7B24-3347-A97C-783FD67EC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0585" y="5555763"/>
            <a:ext cx="4820149" cy="2339966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endParaRPr lang="en-US" sz="1600" dirty="0"/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None/>
              <a:defRPr sz="3000"/>
            </a:pPr>
            <a:r>
              <a:rPr lang="en-GB" sz="1800" dirty="0"/>
              <a:t>At low radii the statistical uncertainty is of reasonable size, however, quickly becomes too large as radii increases.</a:t>
            </a:r>
            <a:endParaRPr lang="en-GB" sz="2800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 lvl="0">
              <a:lnSpc>
                <a:spcPct val="110000"/>
              </a:lnSpc>
            </a:pP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4595563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>
                <a:solidFill>
                  <a:schemeClr val="tx2"/>
                </a:solidFill>
              </a:rPr>
              <a:t>Peak Position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pic>
        <p:nvPicPr>
          <p:cNvPr id="15" name="r-rJoMylXsR96F8Lu04DGDY_LHYHxzrXRfhkajqDFxe-fwq3vl-QjDrf1650v5YDCfP8A8jkO1JduZ_EEn7Par4Foqdup8d1DtUdUCX6yHUtAkYHwjWXUBD8Ntw1fgxLXveq6ebk.png" descr="r-rJoMylXsR96F8Lu04DGDY_LHYHxzrXRfhkajqDFxe-fwq3vl-QjDrf1650v5YDCfP8A8jkO1JduZ_EEn7Par4Foqdup8d1DtUdUCX6yHUtAkYHwjWXUBD8Ntw1fgxLXveq6ebk.png">
            <a:extLst>
              <a:ext uri="{FF2B5EF4-FFF2-40B4-BE49-F238E27FC236}">
                <a16:creationId xmlns:a16="http://schemas.microsoft.com/office/drawing/2014/main" id="{49D90DD5-EC8B-F441-A3CA-1E87ED0E04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" t="5862" r="8010"/>
          <a:stretch/>
        </p:blipFill>
        <p:spPr>
          <a:xfrm>
            <a:off x="1294117" y="1499123"/>
            <a:ext cx="4949216" cy="3871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qFjc9o-4RDIXhGJ6bq14FR7pxkp2YmOeq56THT8AOBUWLmSOoGKgf5z1upZxHU2ZeLiJDiH6TQk4DXyChVGSc6NeoBpqMW6Szf6qLyr1_QGRQGMZtEnVlW75WIiCFSGkg4XRNyW9.png" descr="qFjc9o-4RDIXhGJ6bq14FR7pxkp2YmOeq56THT8AOBUWLmSOoGKgf5z1upZxHU2ZeLiJDiH6TQk4DXyChVGSc6NeoBpqMW6Szf6qLyr1_QGRQGMZtEnVlW75WIiCFSGkg4XRNyW9.png">
            <a:extLst>
              <a:ext uri="{FF2B5EF4-FFF2-40B4-BE49-F238E27FC236}">
                <a16:creationId xmlns:a16="http://schemas.microsoft.com/office/drawing/2014/main" id="{B0A8CB75-76F8-9143-91B9-8D8DBE3D75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6" t="5481" r="7866"/>
          <a:stretch/>
        </p:blipFill>
        <p:spPr>
          <a:xfrm>
            <a:off x="6513267" y="1469344"/>
            <a:ext cx="5014869" cy="3931224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783F4C9-1361-4E4E-9526-0FB5D801AF58}"/>
              </a:ext>
            </a:extLst>
          </p:cNvPr>
          <p:cNvSpPr txBox="1">
            <a:spLocks/>
          </p:cNvSpPr>
          <p:nvPr/>
        </p:nvSpPr>
        <p:spPr>
          <a:xfrm>
            <a:off x="1926216" y="1276091"/>
            <a:ext cx="4228889" cy="13929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sz="1700" dirty="0"/>
          </a:p>
          <a:p>
            <a:pPr marL="0" indent="0">
              <a:buNone/>
            </a:pPr>
            <a:endParaRPr lang="en-GB" sz="2500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93761A07-38CC-EC46-A1BF-A18EB889132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761602" y="1411382"/>
                <a:ext cx="4228889" cy="110262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10000"/>
              </a:bodyPr>
              <a:lstStyle>
                <a:lvl1pPr marL="344488" indent="-344488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95338" indent="-33813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58888" indent="-34448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709738" indent="-33813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173288" indent="-34448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642616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3108960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575304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404164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endParaRPr lang="en-US" sz="1700" dirty="0"/>
              </a:p>
              <a:p>
                <a:pPr marL="0" indent="0">
                  <a:buNone/>
                </a:pPr>
                <a:r>
                  <a:rPr lang="en-GB" sz="2500" dirty="0"/>
                  <a:t>dR=0.05</a:t>
                </a:r>
                <a:r>
                  <a:rPr lang="en-GB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800" dirty="0"/>
                  <a:t> </a:t>
                </a:r>
                <a:endParaRPr lang="en-GB" sz="2500" dirty="0"/>
              </a:p>
              <a:p>
                <a:pPr>
                  <a:lnSpc>
                    <a:spcPct val="110000"/>
                  </a:lnSpc>
                </a:pPr>
                <a:endParaRPr lang="en-GB" dirty="0"/>
              </a:p>
              <a:p>
                <a:pPr>
                  <a:lnSpc>
                    <a:spcPct val="110000"/>
                  </a:lnSpc>
                </a:pPr>
                <a:endParaRPr lang="en-GB" sz="1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endParaRPr lang="en-US" sz="1700" dirty="0">
                  <a:solidFill>
                    <a:schemeClr val="tx2"/>
                  </a:solidFill>
                </a:endParaRPr>
              </a:p>
              <a:p>
                <a:pPr marL="0" indent="0">
                  <a:lnSpc>
                    <a:spcPct val="110000"/>
                  </a:lnSpc>
                  <a:buFont typeface="Wingdings" panose="05000000000000000000" pitchFamily="2" charset="2"/>
                  <a:buNone/>
                </a:pPr>
                <a:endParaRPr lang="en-US" sz="17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">
                <a:extLst>
                  <a:ext uri="{FF2B5EF4-FFF2-40B4-BE49-F238E27FC236}">
                    <a16:creationId xmlns:a16="http://schemas.microsoft.com/office/drawing/2014/main" id="{93761A07-38CC-EC46-A1BF-A18EB8891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602" y="1411382"/>
                <a:ext cx="4228889" cy="1102627"/>
              </a:xfrm>
              <a:prstGeom prst="rect">
                <a:avLst/>
              </a:prstGeom>
              <a:blipFill>
                <a:blip r:embed="rId5"/>
                <a:stretch>
                  <a:fillRect l="-2096" t="-37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F72A02E0-1147-3C48-AECC-91A249A195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67231" y="1164591"/>
                <a:ext cx="2050709" cy="47568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344488" indent="-344488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95338" indent="-33813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58888" indent="-34448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709738" indent="-33813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173288" indent="-34448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642616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3108960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575304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404164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GB" sz="2500" dirty="0" err="1"/>
                  <a:t>dR</a:t>
                </a:r>
                <a:r>
                  <a:rPr lang="en-GB" sz="2500" dirty="0"/>
                  <a:t>=0.5</a:t>
                </a:r>
                <a:r>
                  <a:rPr lang="en-GB" sz="28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800" dirty="0"/>
                  <a:t> </a:t>
                </a:r>
                <a:endParaRPr lang="en-GB" dirty="0"/>
              </a:p>
            </p:txBody>
          </p:sp>
        </mc:Choice>
        <mc:Fallback xmlns="">
          <p:sp>
            <p:nvSpPr>
              <p:cNvPr id="24" name="Content Placeholder 2">
                <a:extLst>
                  <a:ext uri="{FF2B5EF4-FFF2-40B4-BE49-F238E27FC236}">
                    <a16:creationId xmlns:a16="http://schemas.microsoft.com/office/drawing/2014/main" id="{F72A02E0-1147-3C48-AECC-91A249A1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7231" y="1164591"/>
                <a:ext cx="2050709" cy="475680"/>
              </a:xfrm>
              <a:prstGeom prst="rect">
                <a:avLst/>
              </a:prstGeom>
              <a:blipFill>
                <a:blip r:embed="rId6"/>
                <a:stretch>
                  <a:fillRect l="-3704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D6D23FBA-E402-6549-8F58-C900D91EFD56}"/>
              </a:ext>
            </a:extLst>
          </p:cNvPr>
          <p:cNvSpPr txBox="1">
            <a:spLocks/>
          </p:cNvSpPr>
          <p:nvPr/>
        </p:nvSpPr>
        <p:spPr>
          <a:xfrm>
            <a:off x="6509763" y="5534395"/>
            <a:ext cx="4820149" cy="2339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endParaRPr lang="en-US" sz="1600" dirty="0"/>
          </a:p>
          <a:p>
            <a:pPr marL="0" indent="0" algn="ctr" defTabSz="457200">
              <a:lnSpc>
                <a:spcPct val="100000"/>
              </a:lnSpc>
              <a:spcBef>
                <a:spcPts val="0"/>
              </a:spcBef>
              <a:buNone/>
              <a:defRPr sz="3000"/>
            </a:pPr>
            <a:r>
              <a:rPr lang="en-GB" sz="1800" dirty="0"/>
              <a:t>At low radii we cannot discern any detail, however, at large radii the statistical uncertainty is more reasonable.</a:t>
            </a:r>
            <a:endParaRPr lang="en-GB" sz="2800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794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4595563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>
                <a:solidFill>
                  <a:schemeClr val="tx2"/>
                </a:solidFill>
              </a:rPr>
              <a:t>Peak Position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pic>
        <p:nvPicPr>
          <p:cNvPr id="13" name="MPCKUvtqE9RhT23GIH3ySuNpy-n7Qzn2jORpM0exd2F5CdkWITvO9QpCNBMF9o4-KSfoaTqTBEnTCYbdUXuHTlNpcro4o5xWOm4JqPrgftD7rxW3dy9iZGZyiKo5RjYbnrjW054V.png" descr="MPCKUvtqE9RhT23GIH3ySuNpy-n7Qzn2jORpM0exd2F5CdkWITvO9QpCNBMF9o4-KSfoaTqTBEnTCYbdUXuHTlNpcro4o5xWOm4JqPrgftD7rxW3dy9iZGZyiKo5RjYbnrjW054V.png">
            <a:extLst>
              <a:ext uri="{FF2B5EF4-FFF2-40B4-BE49-F238E27FC236}">
                <a16:creationId xmlns:a16="http://schemas.microsoft.com/office/drawing/2014/main" id="{2AC8619B-4A27-574D-9BBB-ACC6CA13F4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" t="5609" r="7916"/>
          <a:stretch/>
        </p:blipFill>
        <p:spPr>
          <a:xfrm>
            <a:off x="1370948" y="1253795"/>
            <a:ext cx="6015504" cy="4879985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BB9E08B-C304-D945-BC68-87142CC2A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388584" y="947854"/>
                <a:ext cx="4161643" cy="66955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85000" lnSpcReduction="10000"/>
              </a:bodyPr>
              <a:lstStyle>
                <a:lvl1pPr marL="344488" indent="-344488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95338" indent="-33813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58888" indent="-34448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709738" indent="-33813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173288" indent="-34448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642616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3108960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575304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404164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10000"/>
                  </a:lnSpc>
                  <a:buNone/>
                </a:pPr>
                <a:endParaRPr lang="en-US" sz="17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en-US" sz="1700" dirty="0"/>
              </a:p>
              <a:p>
                <a:pPr>
                  <a:lnSpc>
                    <a:spcPct val="110000"/>
                  </a:lnSpc>
                </a:pPr>
                <a:r>
                  <a:rPr lang="en-GB" sz="2400" dirty="0"/>
                  <a:t>We combine the two methods of analysis at time=30 mins minutes.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GB" sz="2400" u="sng" dirty="0"/>
                  <a:t>We detect 3 regions</a:t>
                </a:r>
                <a:r>
                  <a:rPr lang="en-GB" sz="2400" dirty="0"/>
                  <a:t>:</a:t>
                </a:r>
              </a:p>
              <a:p>
                <a:r>
                  <a:rPr lang="en-GB" sz="2400" dirty="0"/>
                  <a:t>1. Slow propagation before 200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400" dirty="0"/>
                  <a:t> </a:t>
                </a:r>
              </a:p>
              <a:p>
                <a:r>
                  <a:rPr lang="en-GB" sz="2400" dirty="0"/>
                  <a:t>2. Rapid growth below 700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400" dirty="0">
                  <a:ea typeface="Cambria Math" panose="02040503050406030204" pitchFamily="18" charset="0"/>
                </a:endParaRPr>
              </a:p>
              <a:p>
                <a:r>
                  <a:rPr lang="en-GB" sz="2400" dirty="0"/>
                  <a:t>3. Start of a plateau beyond 700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r>
                  <a:rPr lang="en-GB" sz="2400" dirty="0"/>
                  <a:t>(The actual radii of the biofilm reaches 800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400" dirty="0"/>
                  <a:t> but the simulation appears to break down at the edges of the biofilm).</a:t>
                </a:r>
                <a:endParaRPr lang="en-US" sz="2400" dirty="0"/>
              </a:p>
              <a:p>
                <a:endParaRPr lang="en-GB" sz="2500" dirty="0"/>
              </a:p>
              <a:p>
                <a:pPr>
                  <a:lnSpc>
                    <a:spcPct val="110000"/>
                  </a:lnSpc>
                </a:pPr>
                <a:endParaRPr lang="en-GB" dirty="0"/>
              </a:p>
              <a:p>
                <a:pPr>
                  <a:lnSpc>
                    <a:spcPct val="110000"/>
                  </a:lnSpc>
                </a:pPr>
                <a:endParaRPr lang="en-GB" sz="1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endParaRPr lang="en-US" sz="1700" dirty="0">
                  <a:solidFill>
                    <a:schemeClr val="tx2"/>
                  </a:solidFill>
                </a:endParaRPr>
              </a:p>
              <a:p>
                <a:pPr marL="0" indent="0">
                  <a:lnSpc>
                    <a:spcPct val="110000"/>
                  </a:lnSpc>
                  <a:buFont typeface="Wingdings" panose="05000000000000000000" pitchFamily="2" charset="2"/>
                  <a:buNone/>
                </a:pPr>
                <a:endParaRPr lang="en-US" sz="17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7BB9E08B-C304-D945-BC68-87142CC2A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8584" y="947854"/>
                <a:ext cx="4161643" cy="6695591"/>
              </a:xfrm>
              <a:prstGeom prst="rect">
                <a:avLst/>
              </a:prstGeom>
              <a:blipFill>
                <a:blip r:embed="rId4"/>
                <a:stretch>
                  <a:fillRect l="-1520" t="-3598" r="-27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980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/>
          </a:bodyPr>
          <a:lstStyle/>
          <a:p>
            <a:pPr algn="l"/>
            <a:r>
              <a:rPr lang="en-US" sz="4900" dirty="0"/>
              <a:t>Peak Position</a:t>
            </a: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8DFC88A-0905-AA4B-B313-441973DD95D6}"/>
              </a:ext>
            </a:extLst>
          </p:cNvPr>
          <p:cNvSpPr txBox="1">
            <a:spLocks/>
          </p:cNvSpPr>
          <p:nvPr/>
        </p:nvSpPr>
        <p:spPr>
          <a:xfrm>
            <a:off x="1868821" y="805046"/>
            <a:ext cx="9420224" cy="669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>
              <a:lnSpc>
                <a:spcPct val="110000"/>
              </a:lnSpc>
            </a:pPr>
            <a:r>
              <a:rPr lang="en-GB" sz="2400" dirty="0"/>
              <a:t>We decide to fit a parameterised sigmoid function using       </a:t>
            </a:r>
            <a:r>
              <a:rPr lang="en-GB" sz="2400" dirty="0" err="1"/>
              <a:t>scipy.optimize</a:t>
            </a:r>
            <a:r>
              <a:rPr lang="en-GB" sz="2400" dirty="0"/>
              <a:t>:</a:t>
            </a:r>
          </a:p>
          <a:p>
            <a:pPr>
              <a:lnSpc>
                <a:spcPct val="110000"/>
              </a:lnSpc>
            </a:pPr>
            <a:endParaRPr lang="en-GB" sz="2400" dirty="0"/>
          </a:p>
          <a:p>
            <a:pPr marL="0" indent="0">
              <a:lnSpc>
                <a:spcPct val="110000"/>
              </a:lnSpc>
              <a:buNone/>
            </a:pPr>
            <a:endParaRPr lang="en-GB" sz="2400" dirty="0"/>
          </a:p>
          <a:p>
            <a:pPr defTabSz="457200">
              <a:lnSpc>
                <a:spcPct val="100000"/>
              </a:lnSpc>
              <a:spcBef>
                <a:spcPts val="0"/>
              </a:spcBef>
              <a:defRPr sz="3000"/>
            </a:pPr>
            <a:r>
              <a:rPr lang="en-GB" sz="2400" dirty="0"/>
              <a:t>As a “goodness of fit” parameter we use the reduced chi-squared</a:t>
            </a:r>
          </a:p>
          <a:p>
            <a:pPr defTabSz="457200">
              <a:lnSpc>
                <a:spcPct val="100000"/>
              </a:lnSpc>
              <a:spcBef>
                <a:spcPts val="0"/>
              </a:spcBef>
              <a:defRPr sz="3000"/>
            </a:pPr>
            <a:endParaRPr lang="en-GB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pPr marL="0" indent="0">
              <a:buNone/>
            </a:pPr>
            <a:endParaRPr lang="en-GB" sz="2500" dirty="0"/>
          </a:p>
          <a:p>
            <a:pPr>
              <a:lnSpc>
                <a:spcPct val="110000"/>
              </a:lnSpc>
            </a:pPr>
            <a:r>
              <a:rPr lang="en-GB" dirty="0"/>
              <a:t>(This is reduced by dividing by DOF=N-1</a:t>
            </a:r>
          </a:p>
          <a:p>
            <a:pPr>
              <a:lnSpc>
                <a:spcPct val="110000"/>
              </a:lnSpc>
            </a:pP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方程">
                <a:extLst>
                  <a:ext uri="{FF2B5EF4-FFF2-40B4-BE49-F238E27FC236}">
                    <a16:creationId xmlns:a16="http://schemas.microsoft.com/office/drawing/2014/main" id="{FC2F95B9-E1B2-3046-BDC1-AE0EB6C61DD1}"/>
                  </a:ext>
                </a:extLst>
              </p:cNvPr>
              <p:cNvSpPr txBox="1"/>
              <p:nvPr/>
            </p:nvSpPr>
            <p:spPr>
              <a:xfrm>
                <a:off x="4433965" y="2268987"/>
                <a:ext cx="3321935" cy="1047082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3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𝑏𝑡</m:t>
                              </m:r>
                            </m:sup>
                          </m:sSup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sz="3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sSup>
                            <m:sSupPr>
                              <m:ctrlP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sz="3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3600" dirty="0"/>
              </a:p>
            </p:txBody>
          </p:sp>
        </mc:Choice>
        <mc:Fallback xmlns="">
          <p:sp>
            <p:nvSpPr>
              <p:cNvPr id="15" name="方程">
                <a:extLst>
                  <a:ext uri="{FF2B5EF4-FFF2-40B4-BE49-F238E27FC236}">
                    <a16:creationId xmlns:a16="http://schemas.microsoft.com/office/drawing/2014/main" id="{FC2F95B9-E1B2-3046-BDC1-AE0EB6C61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965" y="2268987"/>
                <a:ext cx="3321935" cy="1047082"/>
              </a:xfrm>
              <a:prstGeom prst="rect">
                <a:avLst/>
              </a:prstGeom>
              <a:blipFill>
                <a:blip r:embed="rId3"/>
                <a:stretch>
                  <a:fillRect l="-1901" r="-380" b="-19048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方程">
                <a:extLst>
                  <a:ext uri="{FF2B5EF4-FFF2-40B4-BE49-F238E27FC236}">
                    <a16:creationId xmlns:a16="http://schemas.microsoft.com/office/drawing/2014/main" id="{C2BD28DD-AA87-D047-A3A6-0BF3C0342BAB}"/>
                  </a:ext>
                </a:extLst>
              </p:cNvPr>
              <p:cNvSpPr txBox="1"/>
              <p:nvPr/>
            </p:nvSpPr>
            <p:spPr>
              <a:xfrm>
                <a:off x="2908564" y="4049062"/>
                <a:ext cx="7340737" cy="1847651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  <m:sup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sz="4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Upp>
                        <m:limUpp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limLow>
                            <m:limLow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∑</m:t>
                              </m:r>
                            </m:e>
                            <m:lim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lim>
                          </m:limLow>
                        </m:e>
                        <m:lim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lim>
                      </m:limUpp>
                      <m:sSup>
                        <m:sSupPr>
                          <m:ctrlP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sz="4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sSub>
                                    <m:sSubPr>
                                      <m:ctrlP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...</m:t>
                                  </m:r>
                                  <m:sSub>
                                    <m:sSubPr>
                                      <m:ctrlP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r>
                                    <a:rPr sz="4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sz="44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  <m:sup>
                          <m:r>
                            <a:rPr sz="4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sz="4400" dirty="0"/>
              </a:p>
            </p:txBody>
          </p:sp>
        </mc:Choice>
        <mc:Fallback xmlns="">
          <p:sp>
            <p:nvSpPr>
              <p:cNvPr id="17" name="方程">
                <a:extLst>
                  <a:ext uri="{FF2B5EF4-FFF2-40B4-BE49-F238E27FC236}">
                    <a16:creationId xmlns:a16="http://schemas.microsoft.com/office/drawing/2014/main" id="{C2BD28DD-AA87-D047-A3A6-0BF3C0342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564" y="4049062"/>
                <a:ext cx="7340737" cy="1847651"/>
              </a:xfrm>
              <a:prstGeom prst="rect">
                <a:avLst/>
              </a:prstGeom>
              <a:blipFill>
                <a:blip r:embed="rId4"/>
                <a:stretch>
                  <a:fillRect l="-2418" r="-310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6600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/>
              <a:t>Peak Position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XDD4xwsc4yMa4QfVCl5RYENasgQWk59iT3pehhdNq2rMEjxZvNtAdLuIoa_tazrEWHpMrnK3_8L60P5_66uGSltaljzaX_5ibql5CRuJEMafa2ZRNtkPG21JMb08x1AzVC8-Ur5i.png" descr="XDD4xwsc4yMa4QfVCl5RYENasgQWk59iT3pehhdNq2rMEjxZvNtAdLuIoa_tazrEWHpMrnK3_8L60P5_66uGSltaljzaX_5ibql5CRuJEMafa2ZRNtkPG21JMb08x1AzVC8-Ur5i.png">
            <a:extLst>
              <a:ext uri="{FF2B5EF4-FFF2-40B4-BE49-F238E27FC236}">
                <a16:creationId xmlns:a16="http://schemas.microsoft.com/office/drawing/2014/main" id="{88D1C45E-72CC-7642-80C4-1B27902C7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2" t="5596" r="7997"/>
          <a:stretch/>
        </p:blipFill>
        <p:spPr>
          <a:xfrm>
            <a:off x="3206149" y="1193800"/>
            <a:ext cx="5779702" cy="4504706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方程">
                <a:extLst>
                  <a:ext uri="{FF2B5EF4-FFF2-40B4-BE49-F238E27FC236}">
                    <a16:creationId xmlns:a16="http://schemas.microsoft.com/office/drawing/2014/main" id="{04A3B521-EEEB-1C48-91DB-37157BC40823}"/>
                  </a:ext>
                </a:extLst>
              </p:cNvPr>
              <p:cNvSpPr txBox="1"/>
              <p:nvPr/>
            </p:nvSpPr>
            <p:spPr>
              <a:xfrm>
                <a:off x="1399053" y="5812402"/>
                <a:ext cx="9772529" cy="90191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square" lIns="0" tIns="0" rIns="0" bIns="0">
                <a:spAutoFit/>
              </a:bodyPr>
              <a:lstStyle/>
              <a:p>
                <a:pPr defTabSz="914400" latinLnBrk="1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6.60±0.850</m:t>
                          </m:r>
                        </m:num>
                        <m:den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−(0.385±0.142)</m:t>
                              </m:r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+(4.67×</m:t>
                          </m:r>
                          <m:sSup>
                            <m:sSup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−11</m:t>
                              </m:r>
                            </m:sup>
                          </m:sSup>
                          <m:r>
                            <a:rPr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±4.14×</m:t>
                          </m:r>
                          <m:sSup>
                            <m:sSup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−10</m:t>
                              </m:r>
                            </m:sup>
                          </m:sSup>
                          <m:sSup>
                            <m:sSupPr>
                              <m:ctrlP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sz="2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0.199±0.0779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sz="2800" dirty="0"/>
              </a:p>
            </p:txBody>
          </p:sp>
        </mc:Choice>
        <mc:Fallback xmlns="">
          <p:sp>
            <p:nvSpPr>
              <p:cNvPr id="21" name="方程">
                <a:extLst>
                  <a:ext uri="{FF2B5EF4-FFF2-40B4-BE49-F238E27FC236}">
                    <a16:creationId xmlns:a16="http://schemas.microsoft.com/office/drawing/2014/main" id="{04A3B521-EEEB-1C48-91DB-37157BC408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053" y="5812402"/>
                <a:ext cx="9772529" cy="901914"/>
              </a:xfrm>
              <a:prstGeom prst="rect">
                <a:avLst/>
              </a:prstGeom>
              <a:blipFill>
                <a:blip r:embed="rId4"/>
                <a:stretch>
                  <a:fillRect b="-1805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方程">
                <a:extLst>
                  <a:ext uri="{FF2B5EF4-FFF2-40B4-BE49-F238E27FC236}">
                    <a16:creationId xmlns:a16="http://schemas.microsoft.com/office/drawing/2014/main" id="{7A9A7C20-16E7-C045-BA07-5636ADB835E8}"/>
                  </a:ext>
                </a:extLst>
              </p:cNvPr>
              <p:cNvSpPr txBox="1"/>
              <p:nvPr/>
            </p:nvSpPr>
            <p:spPr>
              <a:xfrm>
                <a:off x="4465278" y="2338152"/>
                <a:ext cx="1788182" cy="3407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ar-A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ar-A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ar-AE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.9854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22" name="方程">
                <a:extLst>
                  <a:ext uri="{FF2B5EF4-FFF2-40B4-BE49-F238E27FC236}">
                    <a16:creationId xmlns:a16="http://schemas.microsoft.com/office/drawing/2014/main" id="{7A9A7C20-16E7-C045-BA07-5636ADB83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5278" y="2338152"/>
                <a:ext cx="1788182" cy="340734"/>
              </a:xfrm>
              <a:prstGeom prst="rect">
                <a:avLst/>
              </a:prstGeom>
              <a:blipFill>
                <a:blip r:embed="rId5"/>
                <a:stretch>
                  <a:fillRect l="-2113" r="-2817" b="-18519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2572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/>
              <a:t>Peak Position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3" name="成组">
            <a:extLst>
              <a:ext uri="{FF2B5EF4-FFF2-40B4-BE49-F238E27FC236}">
                <a16:creationId xmlns:a16="http://schemas.microsoft.com/office/drawing/2014/main" id="{60E3AEB9-7E97-E04A-B128-34A1105A00E1}"/>
              </a:ext>
            </a:extLst>
          </p:cNvPr>
          <p:cNvGrpSpPr/>
          <p:nvPr/>
        </p:nvGrpSpPr>
        <p:grpSpPr>
          <a:xfrm>
            <a:off x="1544592" y="1735596"/>
            <a:ext cx="5810615" cy="3856091"/>
            <a:chOff x="0" y="56422"/>
            <a:chExt cx="12624782" cy="8152632"/>
          </a:xfrm>
        </p:grpSpPr>
        <p:sp>
          <p:nvSpPr>
            <p:cNvPr id="15" name="椭圆形">
              <a:extLst>
                <a:ext uri="{FF2B5EF4-FFF2-40B4-BE49-F238E27FC236}">
                  <a16:creationId xmlns:a16="http://schemas.microsoft.com/office/drawing/2014/main" id="{1A1E048F-AAD7-A34A-ABDB-9580E00276FC}"/>
                </a:ext>
              </a:extLst>
            </p:cNvPr>
            <p:cNvSpPr/>
            <p:nvPr/>
          </p:nvSpPr>
          <p:spPr>
            <a:xfrm>
              <a:off x="0" y="888245"/>
              <a:ext cx="7518932" cy="7320809"/>
            </a:xfrm>
            <a:prstGeom prst="ellipse">
              <a:avLst/>
            </a:prstGeom>
            <a:solidFill>
              <a:schemeClr val="accent1">
                <a:hueOff val="-245591"/>
                <a:satOff val="13830"/>
                <a:lumOff val="17557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sp>
          <p:nvSpPr>
            <p:cNvPr id="17" name="椭圆形">
              <a:extLst>
                <a:ext uri="{FF2B5EF4-FFF2-40B4-BE49-F238E27FC236}">
                  <a16:creationId xmlns:a16="http://schemas.microsoft.com/office/drawing/2014/main" id="{F2BEFCEB-D6F8-F846-BBAB-45C36C351420}"/>
                </a:ext>
              </a:extLst>
            </p:cNvPr>
            <p:cNvSpPr/>
            <p:nvPr/>
          </p:nvSpPr>
          <p:spPr>
            <a:xfrm>
              <a:off x="1071711" y="1931716"/>
              <a:ext cx="5375511" cy="5233866"/>
            </a:xfrm>
            <a:prstGeom prst="ellipse">
              <a:avLst/>
            </a:pr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 dirty="0"/>
            </a:p>
          </p:txBody>
        </p:sp>
        <p:sp>
          <p:nvSpPr>
            <p:cNvPr id="23" name="椭圆形">
              <a:extLst>
                <a:ext uri="{FF2B5EF4-FFF2-40B4-BE49-F238E27FC236}">
                  <a16:creationId xmlns:a16="http://schemas.microsoft.com/office/drawing/2014/main" id="{F3BE49E2-FD35-284F-9330-20CD1F533365}"/>
                </a:ext>
              </a:extLst>
            </p:cNvPr>
            <p:cNvSpPr/>
            <p:nvPr/>
          </p:nvSpPr>
          <p:spPr>
            <a:xfrm>
              <a:off x="1137499" y="1995771"/>
              <a:ext cx="5243935" cy="5105756"/>
            </a:xfrm>
            <a:prstGeom prst="ellipse">
              <a:avLst/>
            </a:prstGeom>
            <a:solidFill>
              <a:schemeClr val="bg2">
                <a:lumMod val="50000"/>
              </a:schemeClr>
            </a:solidFill>
            <a:ln w="127000" cap="flat">
              <a:solidFill>
                <a:srgbClr val="FFC000"/>
              </a:solidFill>
              <a:prstDash val="solid"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sp>
          <p:nvSpPr>
            <p:cNvPr id="24" name="椭圆形">
              <a:extLst>
                <a:ext uri="{FF2B5EF4-FFF2-40B4-BE49-F238E27FC236}">
                  <a16:creationId xmlns:a16="http://schemas.microsoft.com/office/drawing/2014/main" id="{55726676-4B4A-7B46-9A4D-BBA5D3F151EC}"/>
                </a:ext>
              </a:extLst>
            </p:cNvPr>
            <p:cNvSpPr/>
            <p:nvPr/>
          </p:nvSpPr>
          <p:spPr>
            <a:xfrm>
              <a:off x="3691913" y="4482877"/>
              <a:ext cx="135105" cy="131545"/>
            </a:xfrm>
            <a:prstGeom prst="ellipse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 defTabSz="1130300">
                <a:lnSpc>
                  <a:spcPct val="100000"/>
                </a:lnSpc>
                <a:spcBef>
                  <a:spcPts val="0"/>
                </a:spcBef>
                <a:defRPr sz="3200">
                  <a:solidFill>
                    <a:srgbClr val="FFFFFF"/>
                  </a:solidFill>
                  <a:latin typeface="Avenir Next Regular"/>
                  <a:ea typeface="Avenir Next Regular"/>
                  <a:cs typeface="Avenir Next Regular"/>
                  <a:sym typeface="Avenir Next Regular"/>
                </a:defRPr>
              </a:pPr>
              <a:endParaRPr/>
            </a:p>
          </p:txBody>
        </p:sp>
        <p:sp>
          <p:nvSpPr>
            <p:cNvPr id="25" name="线条">
              <a:extLst>
                <a:ext uri="{FF2B5EF4-FFF2-40B4-BE49-F238E27FC236}">
                  <a16:creationId xmlns:a16="http://schemas.microsoft.com/office/drawing/2014/main" id="{BB47C860-86C6-634D-B2A0-E9614A90BBD9}"/>
                </a:ext>
              </a:extLst>
            </p:cNvPr>
            <p:cNvSpPr/>
            <p:nvPr/>
          </p:nvSpPr>
          <p:spPr>
            <a:xfrm flipV="1">
              <a:off x="5620342" y="551744"/>
              <a:ext cx="2218878" cy="2160410"/>
            </a:xfrm>
            <a:prstGeom prst="line">
              <a:avLst/>
            </a:prstGeom>
            <a:noFill/>
            <a:ln w="139700" cap="flat">
              <a:solidFill>
                <a:srgbClr val="FFC000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26" name="Peak Position…">
              <a:extLst>
                <a:ext uri="{FF2B5EF4-FFF2-40B4-BE49-F238E27FC236}">
                  <a16:creationId xmlns:a16="http://schemas.microsoft.com/office/drawing/2014/main" id="{33433D38-FCCB-1F41-91CD-365558F554E4}"/>
                </a:ext>
              </a:extLst>
            </p:cNvPr>
            <p:cNvSpPr txBox="1"/>
            <p:nvPr/>
          </p:nvSpPr>
          <p:spPr>
            <a:xfrm>
              <a:off x="8010223" y="56422"/>
              <a:ext cx="4614559" cy="195462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lnSpc>
                  <a:spcPct val="40000"/>
                </a:lnSpc>
              </a:pPr>
              <a:endParaRPr dirty="0"/>
            </a:p>
            <a:p>
              <a:pPr>
                <a:lnSpc>
                  <a:spcPct val="40000"/>
                </a:lnSpc>
              </a:pPr>
              <a:r>
                <a:rPr lang="en-US" dirty="0"/>
                <a:t>Peak</a:t>
              </a:r>
            </a:p>
            <a:p>
              <a:pPr>
                <a:lnSpc>
                  <a:spcPct val="40000"/>
                </a:lnSpc>
              </a:pPr>
              <a:endParaRPr lang="en-US" sz="1200" dirty="0"/>
            </a:p>
            <a:p>
              <a:pPr>
                <a:lnSpc>
                  <a:spcPct val="40000"/>
                </a:lnSpc>
              </a:pPr>
              <a:r>
                <a:rPr lang="en-US" sz="1200" dirty="0"/>
                <a:t>(Centrifugal Wave)</a:t>
              </a:r>
            </a:p>
            <a:p>
              <a:pPr>
                <a:lnSpc>
                  <a:spcPct val="40000"/>
                </a:lnSpc>
              </a:pPr>
              <a:endParaRPr lang="en-US" dirty="0"/>
            </a:p>
          </p:txBody>
        </p:sp>
        <p:sp>
          <p:nvSpPr>
            <p:cNvPr id="27" name="线条">
              <a:extLst>
                <a:ext uri="{FF2B5EF4-FFF2-40B4-BE49-F238E27FC236}">
                  <a16:creationId xmlns:a16="http://schemas.microsoft.com/office/drawing/2014/main" id="{D2AE6D43-5F6A-394A-9A50-9D6F716ACA7E}"/>
                </a:ext>
              </a:extLst>
            </p:cNvPr>
            <p:cNvSpPr/>
            <p:nvPr/>
          </p:nvSpPr>
          <p:spPr>
            <a:xfrm>
              <a:off x="6257263" y="3009402"/>
              <a:ext cx="2167540" cy="0"/>
            </a:xfrm>
            <a:prstGeom prst="line">
              <a:avLst/>
            </a:prstGeom>
            <a:noFill/>
            <a:ln w="139700" cap="flat">
              <a:solidFill>
                <a:schemeClr val="accent1">
                  <a:hueOff val="-245591"/>
                  <a:satOff val="13830"/>
                  <a:lumOff val="17557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endParaRPr/>
            </a:p>
          </p:txBody>
        </p:sp>
        <p:sp>
          <p:nvSpPr>
            <p:cNvPr id="28" name="Forward Cells">
              <a:extLst>
                <a:ext uri="{FF2B5EF4-FFF2-40B4-BE49-F238E27FC236}">
                  <a16:creationId xmlns:a16="http://schemas.microsoft.com/office/drawing/2014/main" id="{B2BE8E01-6771-3940-A6D9-58F933798292}"/>
                </a:ext>
              </a:extLst>
            </p:cNvPr>
            <p:cNvSpPr txBox="1"/>
            <p:nvPr/>
          </p:nvSpPr>
          <p:spPr>
            <a:xfrm>
              <a:off x="8424803" y="2932965"/>
              <a:ext cx="3785400" cy="2933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40000"/>
                </a:lnSpc>
              </a:lvl1pPr>
            </a:lstStyle>
            <a:p>
              <a:r>
                <a:rPr dirty="0"/>
                <a:t>Forward Cells</a:t>
              </a:r>
            </a:p>
          </p:txBody>
        </p:sp>
        <p:sp>
          <p:nvSpPr>
            <p:cNvPr id="29" name="线条">
              <a:extLst>
                <a:ext uri="{FF2B5EF4-FFF2-40B4-BE49-F238E27FC236}">
                  <a16:creationId xmlns:a16="http://schemas.microsoft.com/office/drawing/2014/main" id="{5C9CB9D2-E7DA-F64B-8034-FED1E9E0B326}"/>
                </a:ext>
              </a:extLst>
            </p:cNvPr>
            <p:cNvSpPr/>
            <p:nvPr/>
          </p:nvSpPr>
          <p:spPr>
            <a:xfrm>
              <a:off x="5097490" y="6159152"/>
              <a:ext cx="3327313" cy="2"/>
            </a:xfrm>
            <a:prstGeom prst="line">
              <a:avLst/>
            </a:prstGeom>
            <a:noFill/>
            <a:ln w="139700" cap="flat">
              <a:solidFill>
                <a:schemeClr val="bg2">
                  <a:lumMod val="50000"/>
                </a:schemeClr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endParaRPr/>
            </a:p>
          </p:txBody>
        </p:sp>
        <p:sp>
          <p:nvSpPr>
            <p:cNvPr id="30" name="Backward Cells">
              <a:extLst>
                <a:ext uri="{FF2B5EF4-FFF2-40B4-BE49-F238E27FC236}">
                  <a16:creationId xmlns:a16="http://schemas.microsoft.com/office/drawing/2014/main" id="{A9A17563-6739-3D43-8228-F3698D9AEF99}"/>
                </a:ext>
              </a:extLst>
            </p:cNvPr>
            <p:cNvSpPr txBox="1"/>
            <p:nvPr/>
          </p:nvSpPr>
          <p:spPr>
            <a:xfrm>
              <a:off x="8424803" y="6084476"/>
              <a:ext cx="4137974" cy="29335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lnSpc>
                  <a:spcPct val="40000"/>
                </a:lnSpc>
              </a:lvl1pPr>
            </a:lstStyle>
            <a:p>
              <a:r>
                <a:rPr dirty="0"/>
                <a:t>Backward Cells</a:t>
              </a:r>
            </a:p>
          </p:txBody>
        </p:sp>
      </p:grp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B314074-A78D-FE4C-8425-41CF6610A30C}"/>
              </a:ext>
            </a:extLst>
          </p:cNvPr>
          <p:cNvSpPr txBox="1">
            <a:spLocks/>
          </p:cNvSpPr>
          <p:nvPr/>
        </p:nvSpPr>
        <p:spPr>
          <a:xfrm>
            <a:off x="7164395" y="1498792"/>
            <a:ext cx="4508705" cy="40928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n-GB" sz="1600" dirty="0"/>
              <a:t>“Lag” - The release of K+ ions takes some time to finish.</a:t>
            </a:r>
          </a:p>
          <a:p>
            <a:pPr>
              <a:lnSpc>
                <a:spcPct val="110000"/>
              </a:lnSpc>
            </a:pPr>
            <a:r>
              <a:rPr lang="en-GB" sz="1600" dirty="0"/>
              <a:t>Hence the release and accumulation of the peak concentration don’t happen instantaneously.</a:t>
            </a:r>
          </a:p>
          <a:p>
            <a:pPr>
              <a:defRPr sz="3500"/>
            </a:pPr>
            <a:r>
              <a:rPr lang="en-GB" sz="1600" dirty="0" err="1"/>
              <a:t>i</a:t>
            </a:r>
            <a:r>
              <a:rPr lang="en-GB" sz="1600" dirty="0"/>
              <a:t>) The position of the peak is behind the most recently activated cell.</a:t>
            </a:r>
          </a:p>
          <a:p>
            <a:pPr>
              <a:defRPr sz="3500"/>
            </a:pPr>
            <a:r>
              <a:rPr lang="en-GB" sz="1600" dirty="0"/>
              <a:t>ii) The peak’s formation is affected by the “forward” and “backward” cells.</a:t>
            </a:r>
          </a:p>
        </p:txBody>
      </p:sp>
    </p:spTree>
    <p:extLst>
      <p:ext uri="{BB962C8B-B14F-4D97-AF65-F5344CB8AC3E}">
        <p14:creationId xmlns:p14="http://schemas.microsoft.com/office/powerpoint/2010/main" val="3680309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/>
          </a:bodyPr>
          <a:lstStyle/>
          <a:p>
            <a:pPr algn="l"/>
            <a:r>
              <a:rPr lang="en-US" sz="5000" dirty="0">
                <a:solidFill>
                  <a:schemeClr val="tx2"/>
                </a:solidFill>
              </a:rPr>
              <a:t>Peak Position</a:t>
            </a: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9" name="XDD4xwsc4yMa4QfVCl5RYENasgQWk59iT3pehhdNq2rMEjxZvNtAdLuIoa_tazrEWHpMrnK3_8L60P5_66uGSltaljzaX_5ibql5CRuJEMafa2ZRNtkPG21JMb08x1AzVC8-Ur5i.png" descr="XDD4xwsc4yMa4QfVCl5RYENasgQWk59iT3pehhdNq2rMEjxZvNtAdLuIoa_tazrEWHpMrnK3_8L60P5_66uGSltaljzaX_5ibql5CRuJEMafa2ZRNtkPG21JMb08x1AzVC8-Ur5i.png">
            <a:extLst>
              <a:ext uri="{FF2B5EF4-FFF2-40B4-BE49-F238E27FC236}">
                <a16:creationId xmlns:a16="http://schemas.microsoft.com/office/drawing/2014/main" id="{88D1C45E-72CC-7642-80C4-1B27902C79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2" t="5596" r="7997"/>
          <a:stretch/>
        </p:blipFill>
        <p:spPr>
          <a:xfrm>
            <a:off x="1640206" y="1578475"/>
            <a:ext cx="5439827" cy="4239807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682448-2745-9D43-BDBE-4EC77B177EA8}"/>
              </a:ext>
            </a:extLst>
          </p:cNvPr>
          <p:cNvSpPr txBox="1">
            <a:spLocks/>
          </p:cNvSpPr>
          <p:nvPr/>
        </p:nvSpPr>
        <p:spPr>
          <a:xfrm>
            <a:off x="7358179" y="1047924"/>
            <a:ext cx="3844746" cy="5810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r>
              <a:rPr lang="en-GB" sz="2400" dirty="0"/>
              <a:t>1.The starting phase - First set of cells are arbitrarily activated, there is no backward cells.</a:t>
            </a:r>
          </a:p>
          <a:p>
            <a:r>
              <a:rPr lang="en-GB" sz="2400" dirty="0"/>
              <a:t>2.The stable phase - The system reaches a balance, backward cells and forward cells contribute.</a:t>
            </a:r>
          </a:p>
          <a:p>
            <a:r>
              <a:rPr lang="en-GB" sz="2400" dirty="0"/>
              <a:t>3.The decaying phase - The peak approaches the edge of the colony, there is a lack of forward cells (potassium has diffused out of the colony/degraded without triggering new cells.</a:t>
            </a: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5C9405-B680-D142-86E2-DEC09E4C75DD}"/>
              </a:ext>
            </a:extLst>
          </p:cNvPr>
          <p:cNvSpPr txBox="1"/>
          <p:nvPr/>
        </p:nvSpPr>
        <p:spPr>
          <a:xfrm>
            <a:off x="2721539" y="4493997"/>
            <a:ext cx="38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3D4D4B1-B7D2-AC46-9E06-82BD423FCE56}"/>
              </a:ext>
            </a:extLst>
          </p:cNvPr>
          <p:cNvSpPr txBox="1"/>
          <p:nvPr/>
        </p:nvSpPr>
        <p:spPr>
          <a:xfrm>
            <a:off x="4483229" y="3667127"/>
            <a:ext cx="38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3DE25D-4301-1E44-A4C9-288AC04F7389}"/>
              </a:ext>
            </a:extLst>
          </p:cNvPr>
          <p:cNvSpPr txBox="1"/>
          <p:nvPr/>
        </p:nvSpPr>
        <p:spPr>
          <a:xfrm>
            <a:off x="5361476" y="1980959"/>
            <a:ext cx="381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044534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>
                <a:solidFill>
                  <a:schemeClr val="tx2"/>
                </a:solidFill>
              </a:rPr>
              <a:t>Velocity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682448-2745-9D43-BDBE-4EC77B177EA8}"/>
              </a:ext>
            </a:extLst>
          </p:cNvPr>
          <p:cNvSpPr txBox="1">
            <a:spLocks/>
          </p:cNvSpPr>
          <p:nvPr/>
        </p:nvSpPr>
        <p:spPr>
          <a:xfrm>
            <a:off x="1422463" y="2095849"/>
            <a:ext cx="4574128" cy="669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r>
              <a:rPr lang="en-GB" sz="2400" dirty="0"/>
              <a:t>To create a general description of the movement of the wave, we analyse the average velocity of the wavefront.</a:t>
            </a:r>
          </a:p>
          <a:p>
            <a:r>
              <a:rPr lang="en-GB" sz="2400" dirty="0"/>
              <a:t>Waves travelling in the biofilm originate from a point source so are curved rather than planar. </a:t>
            </a:r>
          </a:p>
          <a:p>
            <a:endParaRPr lang="en-GB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endParaRPr lang="en-GB" sz="2500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p:pic>
        <p:nvPicPr>
          <p:cNvPr id="21" name="Picture 20" descr="Diagram, engineering drawing&#10;&#10;Description automatically generated">
            <a:extLst>
              <a:ext uri="{FF2B5EF4-FFF2-40B4-BE49-F238E27FC236}">
                <a16:creationId xmlns:a16="http://schemas.microsoft.com/office/drawing/2014/main" id="{0E00229F-267B-C749-A2FE-3B5EC4E64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0306" y="1623964"/>
            <a:ext cx="5553637" cy="2454949"/>
          </a:xfrm>
          <a:prstGeom prst="rect">
            <a:avLst/>
          </a:prstGeom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42C03F1-FA0C-C847-993B-71F6D14CB1A4}"/>
              </a:ext>
            </a:extLst>
          </p:cNvPr>
          <p:cNvSpPr txBox="1">
            <a:spLocks/>
          </p:cNvSpPr>
          <p:nvPr/>
        </p:nvSpPr>
        <p:spPr>
          <a:xfrm>
            <a:off x="5959558" y="4501922"/>
            <a:ext cx="6111996" cy="26437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r>
              <a:rPr lang="en-GB" sz="2200" dirty="0"/>
              <a:t>A wave’s curvature (1/R) affects the wave’s radial velocity.</a:t>
            </a:r>
            <a:endParaRPr lang="en-GB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endParaRPr lang="en-GB" sz="2500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07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>
                <a:solidFill>
                  <a:schemeClr val="tx2"/>
                </a:solidFill>
              </a:rPr>
              <a:t>Velocity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682448-2745-9D43-BDBE-4EC77B177EA8}"/>
              </a:ext>
            </a:extLst>
          </p:cNvPr>
          <p:cNvSpPr txBox="1">
            <a:spLocks/>
          </p:cNvSpPr>
          <p:nvPr/>
        </p:nvSpPr>
        <p:spPr>
          <a:xfrm>
            <a:off x="1549247" y="-127592"/>
            <a:ext cx="9994585" cy="669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r>
              <a:rPr lang="en-US" altLang="en-US" sz="2400" dirty="0">
                <a:ea typeface="Times New Roman" panose="02020603050405020304" pitchFamily="18" charset="0"/>
              </a:rPr>
              <a:t>In our analysis we used the average velocity:</a:t>
            </a:r>
          </a:p>
          <a:p>
            <a:endParaRPr lang="en-GB" sz="2400" dirty="0"/>
          </a:p>
          <a:p>
            <a:pPr>
              <a:lnSpc>
                <a:spcPct val="110000"/>
              </a:lnSpc>
            </a:pPr>
            <a:endParaRPr lang="en-US" sz="2400" dirty="0"/>
          </a:p>
          <a:p>
            <a:endParaRPr lang="en-GB" sz="2500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58212-8E8C-7B4F-B77D-EF5A459DF994}"/>
                  </a:ext>
                </a:extLst>
              </p:cNvPr>
              <p:cNvSpPr txBox="1"/>
              <p:nvPr/>
            </p:nvSpPr>
            <p:spPr>
              <a:xfrm>
                <a:off x="1926216" y="2228736"/>
                <a:ext cx="4062973" cy="9578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4400" dirty="0">
                    <a:ea typeface="Cambria Math" panose="020405030504060302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a:rPr lang="en-US" sz="4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en-US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sz="44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58212-8E8C-7B4F-B77D-EF5A459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6216" y="2228736"/>
                <a:ext cx="4062973" cy="957891"/>
              </a:xfrm>
              <a:prstGeom prst="rect">
                <a:avLst/>
              </a:prstGeom>
              <a:blipFill>
                <a:blip r:embed="rId3"/>
                <a:stretch>
                  <a:fillRect t="-5195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B0CBE2B-B05F-9744-96F9-58843DB0E6CC}"/>
              </a:ext>
            </a:extLst>
          </p:cNvPr>
          <p:cNvSpPr txBox="1">
            <a:spLocks/>
          </p:cNvSpPr>
          <p:nvPr/>
        </p:nvSpPr>
        <p:spPr>
          <a:xfrm>
            <a:off x="1603498" y="1966434"/>
            <a:ext cx="9994585" cy="669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endParaRPr lang="en-US" sz="1700" dirty="0"/>
          </a:p>
          <a:p>
            <a:pPr defTabSz="1828800" eaLnBrk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ea typeface="Times New Roman" panose="02020603050405020304" pitchFamily="18" charset="0"/>
              </a:rPr>
              <a:t>We use the prior methodology for calculating the step and statistical uncertainties on the peak positions and times.</a:t>
            </a:r>
          </a:p>
          <a:p>
            <a:r>
              <a:rPr lang="en-GB" sz="2500" dirty="0"/>
              <a:t>These are propagated in fractional quadrature using: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buFont typeface="Wingdings" panose="05000000000000000000" pitchFamily="2" charset="2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6A5A0D-648C-BF4A-96A2-CA3549A54193}"/>
              </a:ext>
            </a:extLst>
          </p:cNvPr>
          <p:cNvSpPr txBox="1"/>
          <p:nvPr/>
        </p:nvSpPr>
        <p:spPr>
          <a:xfrm>
            <a:off x="5282288" y="2298952"/>
            <a:ext cx="37371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R-radial position of wavefront</a:t>
            </a:r>
          </a:p>
          <a:p>
            <a:r>
              <a:rPr lang="en-US" dirty="0"/>
              <a:t>T-time since initial potassium fire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A87A47-C8FE-D54F-BCC4-F8174EA7EC1E}"/>
                  </a:ext>
                </a:extLst>
              </p:cNvPr>
              <p:cNvSpPr/>
              <p:nvPr/>
            </p:nvSpPr>
            <p:spPr>
              <a:xfrm>
                <a:off x="3914961" y="5188098"/>
                <a:ext cx="4359944" cy="1094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  <m:r>
                        <a:rPr lang="en-GB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  <m:rad>
                        <m:radPr>
                          <m:degHide m:val="on"/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+(</m:t>
                          </m:r>
                          <m:f>
                            <m:f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CA87A47-C8FE-D54F-BCC4-F8174EA7EC1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961" y="5188098"/>
                <a:ext cx="4359944" cy="1094467"/>
              </a:xfrm>
              <a:prstGeom prst="rect">
                <a:avLst/>
              </a:prstGeom>
              <a:blipFill>
                <a:blip r:embed="rId4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5455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/>
              <a:t>Velocity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DFC88A-0905-AA4B-B313-441973DD95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68821" y="849118"/>
                <a:ext cx="9420224" cy="6695591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344488" indent="-344488" algn="l" defTabSz="914400" rtl="0" eaLnBrk="1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795338" indent="-33813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8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1258888" indent="-34448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6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709738" indent="-33813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2173288" indent="-34448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642616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3108960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575304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4041648" indent="-338328" algn="l" defTabSz="914400" rtl="0" eaLnBrk="1" latinLnBrk="0" hangingPunct="1">
                  <a:lnSpc>
                    <a:spcPct val="120000"/>
                  </a:lnSpc>
                  <a:spcBef>
                    <a:spcPts val="500"/>
                  </a:spcBef>
                  <a:spcAft>
                    <a:spcPts val="600"/>
                  </a:spcAft>
                  <a:buClr>
                    <a:schemeClr val="accent6"/>
                  </a:buClr>
                  <a:buSzPct val="90000"/>
                  <a:buFont typeface="Wingdings" panose="05000000000000000000" pitchFamily="2" charset="2"/>
                  <a:buChar char="§"/>
                  <a:defRPr sz="1200" kern="1200" baseline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8EC0C1"/>
                  </a:buClr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8EC0C1"/>
                  </a:buClr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344488" marR="0" lvl="0" indent="-344488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8EC0C1"/>
                  </a:buClr>
                  <a:buSzPct val="90000"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We decided to fit a power law function using </a:t>
                </a:r>
                <a:r>
                  <a:rPr lang="en-GB" sz="2400" dirty="0" err="1">
                    <a:solidFill>
                      <a:prstClr val="black"/>
                    </a:solidFill>
                    <a:latin typeface="Arial" panose="020B0604020202020204"/>
                  </a:rPr>
                  <a:t>scipy</a:t>
                </a:r>
                <a:r>
                  <a:rPr kumimoji="0" lang="en-GB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.</a:t>
                </a:r>
                <a:r>
                  <a:rPr lang="en-GB" sz="2400" dirty="0">
                    <a:solidFill>
                      <a:prstClr val="black"/>
                    </a:solidFill>
                    <a:latin typeface="Arial" panose="020B0604020202020204"/>
                  </a:rPr>
                  <a:t>o</a:t>
                </a:r>
                <a:r>
                  <a:rPr kumimoji="0" lang="en-GB" sz="2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ptimize</a:t>
                </a: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344488" marR="0" lvl="0" indent="-344488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8EC0C1"/>
                  </a:buClr>
                  <a:buSzPct val="90000"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8EC0C1"/>
                  </a:buClr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indent="0">
                  <a:buNone/>
                </a:pPr>
                <a:endParaRPr lang="en-GB" sz="2400" dirty="0"/>
              </a:p>
              <a:p>
                <a:r>
                  <a:rPr lang="en-GB" sz="2400" dirty="0"/>
                  <a:t>After multiple runs the correct balance of statistical and step uncertainties occurred at dR=0.5</a:t>
                </a:r>
                <a:r>
                  <a:rPr lang="en-GB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400" dirty="0"/>
                  <a:t> .</a:t>
                </a:r>
              </a:p>
              <a:p>
                <a:pPr marL="344488" marR="0" lvl="0" indent="-344488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8EC0C1"/>
                  </a:buClr>
                  <a:buSzPct val="90000"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8EC0C1"/>
                  </a:buClr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GB" sz="25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344488" marR="0" lvl="0" indent="-344488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8EC0C1"/>
                  </a:buClr>
                  <a:buSzPct val="90000"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GB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1F2D2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344488" marR="0" lvl="0" indent="-344488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8EC0C1"/>
                  </a:buClr>
                  <a:buSzPct val="90000"/>
                  <a:buFont typeface="Wingdings" panose="05000000000000000000" pitchFamily="2" charset="2"/>
                  <a:buChar char="§"/>
                  <a:tabLst/>
                  <a:defRPr/>
                </a:pP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1F2D2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10000"/>
                  </a:lnSpc>
                  <a:spcBef>
                    <a:spcPts val="1000"/>
                  </a:spcBef>
                  <a:spcAft>
                    <a:spcPts val="600"/>
                  </a:spcAft>
                  <a:buClr>
                    <a:srgbClr val="8EC0C1"/>
                  </a:buClr>
                  <a:buSzPct val="90000"/>
                  <a:buFont typeface="Wingdings" panose="05000000000000000000" pitchFamily="2" charset="2"/>
                  <a:buNone/>
                  <a:tabLst/>
                  <a:defRPr/>
                </a:pPr>
                <a:endParaRPr kumimoji="0" lang="en-US" sz="1700" b="0" i="0" u="none" strike="noStrike" kern="1200" cap="none" spc="0" normalizeH="0" baseline="0" noProof="0" dirty="0">
                  <a:ln>
                    <a:noFill/>
                  </a:ln>
                  <a:solidFill>
                    <a:srgbClr val="1F2D29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48DFC88A-0905-AA4B-B313-441973DD9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821" y="849118"/>
                <a:ext cx="9420224" cy="6695591"/>
              </a:xfrm>
              <a:prstGeom prst="rect">
                <a:avLst/>
              </a:prstGeom>
              <a:blipFill>
                <a:blip r:embed="rId3"/>
                <a:stretch>
                  <a:fillRect l="-6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9036618E-CC05-5A4D-BF71-1B9E69DD889E}"/>
              </a:ext>
            </a:extLst>
          </p:cNvPr>
          <p:cNvSpPr txBox="1"/>
          <p:nvPr/>
        </p:nvSpPr>
        <p:spPr>
          <a:xfrm>
            <a:off x="5949863" y="363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E5D39CC-5C8B-9E46-9125-804870D7F4CC}"/>
                  </a:ext>
                </a:extLst>
              </p:cNvPr>
              <p:cNvSpPr/>
              <p:nvPr/>
            </p:nvSpPr>
            <p:spPr>
              <a:xfrm>
                <a:off x="4526961" y="1980417"/>
                <a:ext cx="4103944" cy="1265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GB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3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p>
                      </m:sSup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E5D39CC-5C8B-9E46-9125-804870D7F4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6961" y="1980417"/>
                <a:ext cx="4103944" cy="1265731"/>
              </a:xfrm>
              <a:prstGeom prst="rect">
                <a:avLst/>
              </a:prstGeom>
              <a:blipFill>
                <a:blip r:embed="rId4"/>
                <a:stretch>
                  <a:fillRect b="-7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0231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/>
              <a:t>What is a biofilm?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68FA-7B24-3347-A97C-783FD67EC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080" y="1765429"/>
            <a:ext cx="8006760" cy="4517136"/>
          </a:xfrm>
        </p:spPr>
        <p:txBody>
          <a:bodyPr anchor="ctr"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GB" dirty="0"/>
              <a:t>A biofilm is an architectural colony of micro-organisms, within a self-produced matrix of extracellular polymeric substance (EPS).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GB" dirty="0"/>
              <a:t>Biofilms contains microbial cells adherent to one-another and to a static surface (living or non-living).</a:t>
            </a:r>
          </a:p>
          <a:p>
            <a:pPr marL="0" indent="0">
              <a:lnSpc>
                <a:spcPct val="110000"/>
              </a:lnSpc>
              <a:buNone/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644752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/>
              <a:t>Velocity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36618E-CC05-5A4D-BF71-1B9E69DD889E}"/>
              </a:ext>
            </a:extLst>
          </p:cNvPr>
          <p:cNvSpPr txBox="1"/>
          <p:nvPr/>
        </p:nvSpPr>
        <p:spPr>
          <a:xfrm>
            <a:off x="5949863" y="36325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B0A02E82-E7D3-0142-82E4-66431FF221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4656" r="7252"/>
          <a:stretch>
            <a:fillRect/>
          </a:stretch>
        </p:blipFill>
        <p:spPr bwMode="auto">
          <a:xfrm>
            <a:off x="3368666" y="1226676"/>
            <a:ext cx="5452534" cy="43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方程">
                <a:extLst>
                  <a:ext uri="{FF2B5EF4-FFF2-40B4-BE49-F238E27FC236}">
                    <a16:creationId xmlns:a16="http://schemas.microsoft.com/office/drawing/2014/main" id="{F8048B1F-412E-0C4C-A926-49DE3F1B753B}"/>
                  </a:ext>
                </a:extLst>
              </p:cNvPr>
              <p:cNvSpPr txBox="1"/>
              <p:nvPr/>
            </p:nvSpPr>
            <p:spPr>
              <a:xfrm>
                <a:off x="6253460" y="2791186"/>
                <a:ext cx="1502847" cy="3407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ar-A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ar-A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1.55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17" name="方程">
                <a:extLst>
                  <a:ext uri="{FF2B5EF4-FFF2-40B4-BE49-F238E27FC236}">
                    <a16:creationId xmlns:a16="http://schemas.microsoft.com/office/drawing/2014/main" id="{F8048B1F-412E-0C4C-A926-49DE3F1B7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3460" y="2791186"/>
                <a:ext cx="1502847" cy="340734"/>
              </a:xfrm>
              <a:prstGeom prst="rect">
                <a:avLst/>
              </a:prstGeom>
              <a:blipFill>
                <a:blip r:embed="rId5"/>
                <a:stretch>
                  <a:fillRect l="-2521" r="-3361" b="-17857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C6F959-76DA-0744-BBAD-1A4D13255568}"/>
                  </a:ext>
                </a:extLst>
              </p:cNvPr>
              <p:cNvSpPr/>
              <p:nvPr/>
            </p:nvSpPr>
            <p:spPr>
              <a:xfrm>
                <a:off x="2049603" y="5568848"/>
                <a:ext cx="8911670" cy="1002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0.265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±0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.035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583</m:t>
                          </m:r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±0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.0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(1.425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±0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203)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A0C6F959-76DA-0744-BBAD-1A4D132555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603" y="5568848"/>
                <a:ext cx="8911670" cy="1002647"/>
              </a:xfrm>
              <a:prstGeom prst="rect">
                <a:avLst/>
              </a:prstGeom>
              <a:blipFill>
                <a:blip r:embed="rId6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366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81400" y="655530"/>
            <a:ext cx="7174475" cy="596727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pPr algn="l"/>
            <a:r>
              <a:rPr lang="en-GB" altLang="zh-CN" sz="3200" dirty="0"/>
              <a:t>Stochastic Behaviour of the Simulation</a:t>
            </a:r>
            <a:br>
              <a:rPr lang="en-GB" altLang="zh-CN" sz="3200" dirty="0"/>
            </a:b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21" name="mFV_7Kx_rRXwkvwV-0Dd1QydzX83_qXIRLvdRxicafGfTuQOsDA_omfeuGa5TWIP9Nzke_mJtvsxOgVjBPR4lGHGx3N-4DUznog9Ps-EaI4Lsh0R-4Bz5M0mxMNqdohPhwtnLKRY.png" descr="mFV_7Kx_rRXwkvwV-0Dd1QydzX83_qXIRLvdRxicafGfTuQOsDA_omfeuGa5TWIP9Nzke_mJtvsxOgVjBPR4lGHGx3N-4DUznog9Ps-EaI4Lsh0R-4Bz5M0mxMNqdohPhwtnLKRY.png">
            <a:extLst>
              <a:ext uri="{FF2B5EF4-FFF2-40B4-BE49-F238E27FC236}">
                <a16:creationId xmlns:a16="http://schemas.microsoft.com/office/drawing/2014/main" id="{9837A6C0-BD78-F148-95C0-E0A8EF95A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315" y="3692713"/>
            <a:ext cx="3672571" cy="3088618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E8982877-61F2-0C4D-B7ED-66B00710ED26}"/>
              </a:ext>
            </a:extLst>
          </p:cNvPr>
          <p:cNvSpPr txBox="1">
            <a:spLocks/>
          </p:cNvSpPr>
          <p:nvPr/>
        </p:nvSpPr>
        <p:spPr>
          <a:xfrm>
            <a:off x="1423948" y="1252257"/>
            <a:ext cx="9806009" cy="4033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8EC0C1"/>
              </a:buClr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</a:t>
            </a:r>
            <a:r>
              <a:rPr lang="en-US" dirty="0">
                <a:solidFill>
                  <a:prstClr val="black"/>
                </a:solidFill>
              </a:rPr>
              <a:t>the GRO file utilized throughout, the initial distribution of the bacteria is set randomly.</a:t>
            </a:r>
          </a:p>
          <a:p>
            <a:pPr>
              <a:buClr>
                <a:srgbClr val="8EC0C1"/>
              </a:buClr>
              <a:defRPr/>
            </a:pPr>
            <a:r>
              <a:rPr lang="en-GB" dirty="0">
                <a:solidFill>
                  <a:prstClr val="black"/>
                </a:solidFill>
              </a:rPr>
              <a:t>Multiple simulations and identical velocity analysis were conducted.</a:t>
            </a:r>
          </a:p>
          <a:p>
            <a:pPr>
              <a:buClr>
                <a:srgbClr val="8EC0C1"/>
              </a:buClr>
              <a:defRPr/>
            </a:pPr>
            <a:r>
              <a:rPr lang="en-GB" dirty="0">
                <a:solidFill>
                  <a:prstClr val="black"/>
                </a:solidFill>
              </a:rPr>
              <a:t>An “average” fit was generated with corresponding weighted uncertainties:</a:t>
            </a:r>
          </a:p>
          <a:p>
            <a:pPr>
              <a:buClr>
                <a:srgbClr val="8EC0C1"/>
              </a:buClr>
              <a:defRPr/>
            </a:pPr>
            <a:endParaRPr lang="en-GB" dirty="0">
              <a:solidFill>
                <a:prstClr val="black"/>
              </a:solidFill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40566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000" y="653808"/>
            <a:ext cx="7174475" cy="596727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pPr algn="l"/>
            <a:r>
              <a:rPr lang="en-GB" altLang="zh-CN" sz="3200" dirty="0"/>
              <a:t>Stochastic Behaviour of the Simulation</a:t>
            </a:r>
            <a:br>
              <a:rPr lang="en-GB" altLang="zh-CN" sz="3200" dirty="0"/>
            </a:b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6E7A15A-6344-944B-B863-E8AB7442EF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6603" y="1226353"/>
            <a:ext cx="3302000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562BED-9FAF-544C-B066-3845081F9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83" y="1226353"/>
            <a:ext cx="3328507" cy="247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7F6A4498-F3CD-3049-958E-27D134D19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5287" y="1207031"/>
            <a:ext cx="3302000" cy="248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969E8C16-0CA3-1A4B-AAC4-B4890C5A2E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938" y="3832209"/>
            <a:ext cx="3302000" cy="2453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17DE795-D1B5-394D-8240-00F811291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0276" y="3800795"/>
            <a:ext cx="3328507" cy="2484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4792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98000" y="653808"/>
            <a:ext cx="7174475" cy="596727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pPr algn="l"/>
            <a:r>
              <a:rPr lang="en-GB" altLang="zh-CN" sz="3200" dirty="0"/>
              <a:t>Stochastic Behaviour of the Simulation</a:t>
            </a:r>
            <a:br>
              <a:rPr lang="en-GB" altLang="zh-CN" sz="3200" dirty="0"/>
            </a:b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985DCE-6153-D84C-8828-091C79C0E109}"/>
                  </a:ext>
                </a:extLst>
              </p:cNvPr>
              <p:cNvSpPr/>
              <p:nvPr/>
            </p:nvSpPr>
            <p:spPr>
              <a:xfrm>
                <a:off x="2123098" y="1624169"/>
                <a:ext cx="8911670" cy="1002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0.312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±0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.021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554</m:t>
                          </m:r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±0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.0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09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(1.739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±0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118)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4F985DCE-6153-D84C-8828-091C79C0E1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098" y="1624169"/>
                <a:ext cx="8911670" cy="1002647"/>
              </a:xfrm>
              <a:prstGeom prst="rect">
                <a:avLst/>
              </a:prstGeom>
              <a:blipFill>
                <a:blip r:embed="rId3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6C91FF7-E365-7544-A7FD-4623DAE22D0F}"/>
                  </a:ext>
                </a:extLst>
              </p:cNvPr>
              <p:cNvSpPr/>
              <p:nvPr/>
            </p:nvSpPr>
            <p:spPr>
              <a:xfrm>
                <a:off x="2123098" y="2927676"/>
                <a:ext cx="8911670" cy="10026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𝑎𝑣𝑔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0.265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±0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.035</m:t>
                      </m:r>
                      <m:sSup>
                        <m:sSup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583</m:t>
                          </m:r>
                          <m:r>
                            <a:rPr lang="en-GB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±0</m:t>
                          </m:r>
                          <m:r>
                            <a:rPr lang="en-US" sz="2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.0</m:t>
                          </m:r>
                          <m:r>
                            <a:rPr lang="en-US" sz="28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18</m:t>
                          </m:r>
                        </m:sup>
                      </m:sSup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(1.425</m:t>
                      </m:r>
                      <m:r>
                        <a:rPr lang="en-GB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±0</m:t>
                      </m:r>
                      <m:r>
                        <a:rPr lang="en-US" sz="2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8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203)</m:t>
                      </m:r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36C91FF7-E365-7544-A7FD-4623DAE22D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098" y="2927676"/>
                <a:ext cx="8911670" cy="1002647"/>
              </a:xfrm>
              <a:prstGeom prst="rect">
                <a:avLst/>
              </a:prstGeom>
              <a:blipFill>
                <a:blip r:embed="rId4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As we can see the differences between different runs are quite small, therefore we would say the stochastic nature of simulation doesn’t cause obvious fluctuations in terms of average velocity.">
            <a:extLst>
              <a:ext uri="{FF2B5EF4-FFF2-40B4-BE49-F238E27FC236}">
                <a16:creationId xmlns:a16="http://schemas.microsoft.com/office/drawing/2014/main" id="{A31B2E73-0BDC-A14D-A17C-151DC145BC88}"/>
              </a:ext>
            </a:extLst>
          </p:cNvPr>
          <p:cNvSpPr txBox="1"/>
          <p:nvPr/>
        </p:nvSpPr>
        <p:spPr>
          <a:xfrm>
            <a:off x="1842129" y="4497293"/>
            <a:ext cx="9473609" cy="9335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>
              <a:defRPr sz="3000"/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prstClr val="black"/>
                </a:solidFill>
                <a:latin typeface="Arial" panose="020B0604020202020204"/>
              </a:rPr>
              <a:t>The parameters for both power law fits, fall within 1S.D of each other.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>
              <a:solidFill>
                <a:prstClr val="black"/>
              </a:solidFill>
              <a:latin typeface="Arial" panose="020B0604020202020204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Indicating little fluctuation in the emergent phenomena produced by the simulation.</a:t>
            </a: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6D67FD-7103-5B4F-80C3-2EFD1D6C9566}"/>
              </a:ext>
            </a:extLst>
          </p:cNvPr>
          <p:cNvSpPr txBox="1"/>
          <p:nvPr/>
        </p:nvSpPr>
        <p:spPr>
          <a:xfrm>
            <a:off x="2293667" y="1439502"/>
            <a:ext cx="238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Weighted mean: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ABE00EE-1EF9-6043-B51A-7ED62662A7C8}"/>
              </a:ext>
            </a:extLst>
          </p:cNvPr>
          <p:cNvSpPr txBox="1"/>
          <p:nvPr/>
        </p:nvSpPr>
        <p:spPr>
          <a:xfrm>
            <a:off x="2293667" y="2819134"/>
            <a:ext cx="2384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run:</a:t>
            </a:r>
          </a:p>
        </p:txBody>
      </p:sp>
    </p:spTree>
    <p:extLst>
      <p:ext uri="{BB962C8B-B14F-4D97-AF65-F5344CB8AC3E}">
        <p14:creationId xmlns:p14="http://schemas.microsoft.com/office/powerpoint/2010/main" val="7178167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629626"/>
            <a:ext cx="7174475" cy="596727"/>
          </a:xfrm>
          <a:solidFill>
            <a:schemeClr val="bg1"/>
          </a:solidFill>
        </p:spPr>
        <p:txBody>
          <a:bodyPr anchor="t">
            <a:noAutofit/>
          </a:bodyPr>
          <a:lstStyle/>
          <a:p>
            <a:pPr algn="l"/>
            <a:r>
              <a:rPr lang="en-GB" altLang="zh-CN" sz="3200" dirty="0"/>
              <a:t>Diffusion Coefficient</a:t>
            </a:r>
            <a:br>
              <a:rPr lang="en-GB" altLang="zh-CN" sz="3200" dirty="0"/>
            </a:br>
            <a:br>
              <a:rPr lang="en-US" sz="3200" dirty="0">
                <a:solidFill>
                  <a:schemeClr val="tx2"/>
                </a:solidFill>
              </a:rPr>
            </a:b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21" name="To investigate the influence of diffusion coefficient, we will run multiple simulations with different diffusion coefficients.">
            <a:extLst>
              <a:ext uri="{FF2B5EF4-FFF2-40B4-BE49-F238E27FC236}">
                <a16:creationId xmlns:a16="http://schemas.microsoft.com/office/drawing/2014/main" id="{3397FF12-109B-614B-B23D-562DDFF744A2}"/>
              </a:ext>
            </a:extLst>
          </p:cNvPr>
          <p:cNvSpPr txBox="1"/>
          <p:nvPr/>
        </p:nvSpPr>
        <p:spPr>
          <a:xfrm>
            <a:off x="2049603" y="1527684"/>
            <a:ext cx="8569906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To investigate the influence of diffusion coefficient, multiple simulations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were run 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with different diffusion coefficients.</a:t>
            </a:r>
          </a:p>
        </p:txBody>
      </p:sp>
      <p:sp>
        <p:nvSpPr>
          <p:cNvPr id="22" name="In this part of the experiment we are interested in the speed at which a biofilm can “communicate” from its centre to the edges of itself. We wish to quantify how this “communication speed” is affected by the diffusion coefficient of the potassium ions. ">
            <a:extLst>
              <a:ext uri="{FF2B5EF4-FFF2-40B4-BE49-F238E27FC236}">
                <a16:creationId xmlns:a16="http://schemas.microsoft.com/office/drawing/2014/main" id="{7AE828C4-CF78-144A-91C2-26A022E398DA}"/>
              </a:ext>
            </a:extLst>
          </p:cNvPr>
          <p:cNvSpPr txBox="1"/>
          <p:nvPr/>
        </p:nvSpPr>
        <p:spPr>
          <a:xfrm>
            <a:off x="7091965" y="2184274"/>
            <a:ext cx="4153770" cy="23185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 measure the average velocity for propagation from the center to the edge, a measure of “communication speed”.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solidFill>
                <a:prstClr val="black"/>
              </a:solidFill>
              <a:latin typeface="Arial" panose="020B0604020202020204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 expect this speed to increase with the diffusion coefficient, 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however,</a:t>
            </a:r>
            <a:r>
              <a: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 see a plateau.</a:t>
            </a:r>
          </a:p>
        </p:txBody>
      </p:sp>
      <p:pic>
        <p:nvPicPr>
          <p:cNvPr id="23" name="chfcavRmI31IPsQ57G7LVBVFzpckXtN7p1C_Lo9SEwAaucx3Xb7lnno-wpWfBqkLbnxC3SFfqWKx5unXodBlzxOtluhTW5DkEJULXBYaFQGKcZw0G89_dW5OdM1teoaYQRO-aUK2.png" descr="chfcavRmI31IPsQ57G7LVBVFzpckXtN7p1C_Lo9SEwAaucx3Xb7lnno-wpWfBqkLbnxC3SFfqWKx5unXodBlzxOtluhTW5DkEJULXBYaFQGKcZw0G89_dW5OdM1teoaYQRO-aUK2.png">
            <a:extLst>
              <a:ext uri="{FF2B5EF4-FFF2-40B4-BE49-F238E27FC236}">
                <a16:creationId xmlns:a16="http://schemas.microsoft.com/office/drawing/2014/main" id="{5E5C1475-DC7A-0E44-993A-0C47836AA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358" y="2184274"/>
            <a:ext cx="5410226" cy="4051260"/>
          </a:xfrm>
          <a:prstGeom prst="rect">
            <a:avLst/>
          </a:prstGeom>
          <a:ln w="12700">
            <a:miter lim="400000"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2">
                <a:extLst>
                  <a:ext uri="{FF2B5EF4-FFF2-40B4-BE49-F238E27FC236}">
                    <a16:creationId xmlns:a16="http://schemas.microsoft.com/office/drawing/2014/main" id="{A8BFF9BD-19FA-FF4E-BB69-74D3CB342096}"/>
                  </a:ext>
                </a:extLst>
              </p:cNvPr>
              <p:cNvSpPr txBox="1"/>
              <p:nvPr/>
            </p:nvSpPr>
            <p:spPr>
              <a:xfrm>
                <a:off x="6833385" y="5670505"/>
                <a:ext cx="4891339" cy="280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=(−3.66±0.56)</m:t>
                      </m:r>
                      <m:sSup>
                        <m:s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−0.527±0.074</m:t>
                          </m:r>
                        </m:sup>
                      </m:s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+(17.4±0.54)</m:t>
                      </m:r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3" name="文本框 2">
                <a:extLst>
                  <a:ext uri="{FF2B5EF4-FFF2-40B4-BE49-F238E27FC236}">
                    <a16:creationId xmlns:a16="http://schemas.microsoft.com/office/drawing/2014/main" id="{A8BFF9BD-19FA-FF4E-BB69-74D3CB342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385" y="5670505"/>
                <a:ext cx="4891339" cy="280398"/>
              </a:xfrm>
              <a:prstGeom prst="rect">
                <a:avLst/>
              </a:prstGeom>
              <a:blipFill>
                <a:blip r:embed="rId4"/>
                <a:stretch>
                  <a:fillRect l="-259" r="-103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方程">
                <a:extLst>
                  <a:ext uri="{FF2B5EF4-FFF2-40B4-BE49-F238E27FC236}">
                    <a16:creationId xmlns:a16="http://schemas.microsoft.com/office/drawing/2014/main" id="{A5D92FCC-8154-EE42-97FE-EB1CC678A23F}"/>
                  </a:ext>
                </a:extLst>
              </p:cNvPr>
              <p:cNvSpPr txBox="1"/>
              <p:nvPr/>
            </p:nvSpPr>
            <p:spPr>
              <a:xfrm>
                <a:off x="3938441" y="4368548"/>
                <a:ext cx="1502847" cy="340734"/>
              </a:xfrm>
              <a:prstGeom prst="rect">
                <a:avLst/>
              </a:prstGeom>
              <a:ln w="12700">
                <a:miter lim="400000"/>
              </a:ln>
            </p:spPr>
            <p:txBody>
              <a:bodyPr wrap="none" lIns="0" tIns="0" rIns="0" bIns="0">
                <a:spAutoFit/>
              </a:bodyPr>
              <a:lstStyle/>
              <a:p>
                <a:pPr defTabSz="914400" latinLnBrk="1">
                  <a:lnSpc>
                    <a:spcPct val="100000"/>
                  </a:lnSpc>
                  <a:spcBef>
                    <a:spcPts val="0"/>
                  </a:spcBef>
                  <a:defRPr sz="18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ar-A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ar-A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𝜒</m:t>
                              </m:r>
                            </m:e>
                            <m:sup>
                              <m:r>
                                <a:rPr lang="ar-AE" sz="20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  <m:sub>
                          <m:r>
                            <a:rPr lang="en-US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𝑟𝑒𝑑</m:t>
                          </m:r>
                        </m:sub>
                      </m:sSub>
                      <m:r>
                        <a:rPr lang="ar-AE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2.54</m:t>
                      </m:r>
                    </m:oMath>
                  </m:oMathPara>
                </a14:m>
                <a:endParaRPr sz="2000" dirty="0"/>
              </a:p>
            </p:txBody>
          </p:sp>
        </mc:Choice>
        <mc:Fallback xmlns="">
          <p:sp>
            <p:nvSpPr>
              <p:cNvPr id="15" name="方程">
                <a:extLst>
                  <a:ext uri="{FF2B5EF4-FFF2-40B4-BE49-F238E27FC236}">
                    <a16:creationId xmlns:a16="http://schemas.microsoft.com/office/drawing/2014/main" id="{A5D92FCC-8154-EE42-97FE-EB1CC678A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441" y="4368548"/>
                <a:ext cx="1502847" cy="340734"/>
              </a:xfrm>
              <a:prstGeom prst="rect">
                <a:avLst/>
              </a:prstGeom>
              <a:blipFill>
                <a:blip r:embed="rId5"/>
                <a:stretch>
                  <a:fillRect l="-3361" r="-3361" b="-14286"/>
                </a:stretch>
              </a:blipFill>
              <a:ln w="12700">
                <a:miter lim="400000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286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5900008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4900" dirty="0"/>
              <a:t>Spatial Distribution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pic>
        <p:nvPicPr>
          <p:cNvPr id="15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5E0D09A9-FB6A-FC47-88BE-FFDE2478C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6468" y="1382357"/>
            <a:ext cx="6059155" cy="5024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B0B0D95-4F3E-BD46-A81D-8F83DC8F90FF}"/>
              </a:ext>
            </a:extLst>
          </p:cNvPr>
          <p:cNvSpPr txBox="1">
            <a:spLocks/>
          </p:cNvSpPr>
          <p:nvPr/>
        </p:nvSpPr>
        <p:spPr>
          <a:xfrm>
            <a:off x="7897382" y="1936295"/>
            <a:ext cx="3008712" cy="40333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44488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 order to analyse the spatial distribution of a fully formed biofilm we ran a simulation starting from one bacterium and then growing outwards.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6189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5900008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5400" dirty="0"/>
              <a:t>Spatial Distribution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E5D61B2-E08D-2346-AB25-F1028017D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0328" y="1126050"/>
            <a:ext cx="9009790" cy="2251763"/>
          </a:xfrm>
        </p:spPr>
        <p:txBody>
          <a:bodyPr/>
          <a:lstStyle/>
          <a:p>
            <a:r>
              <a:rPr lang="en-GB" dirty="0"/>
              <a:t>The Ripley K function measures the probability of finding another particle a distance r from a candidate in a set of spatial coordinates.</a:t>
            </a:r>
          </a:p>
          <a:p>
            <a:r>
              <a:rPr lang="en-GB" dirty="0"/>
              <a:t>We utilised an </a:t>
            </a:r>
            <a:r>
              <a:rPr lang="en-GB" dirty="0" err="1"/>
              <a:t>astropy.stats</a:t>
            </a:r>
            <a:r>
              <a:rPr lang="en-GB" dirty="0"/>
              <a:t> module to calculate this in python.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DC46E122-2408-864E-8104-7DA120BE7C45}"/>
              </a:ext>
            </a:extLst>
          </p:cNvPr>
          <p:cNvSpPr txBox="1">
            <a:spLocks/>
          </p:cNvSpPr>
          <p:nvPr/>
        </p:nvSpPr>
        <p:spPr>
          <a:xfrm>
            <a:off x="1809734" y="3153778"/>
            <a:ext cx="7895460" cy="8673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We compared our cell positions to a generated random distribution.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0EBEE2F1-8A35-3E4C-865B-CD8FE8C75559}"/>
              </a:ext>
            </a:extLst>
          </p:cNvPr>
          <p:cNvSpPr txBox="1">
            <a:spLocks/>
          </p:cNvSpPr>
          <p:nvPr/>
        </p:nvSpPr>
        <p:spPr>
          <a:xfrm>
            <a:off x="1818196" y="3746050"/>
            <a:ext cx="8290426" cy="1118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344488" marR="0" lvl="0" indent="-344488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 normalised all resultant k values using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Besag’s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proposal: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3">
                <a:extLst>
                  <a:ext uri="{FF2B5EF4-FFF2-40B4-BE49-F238E27FC236}">
                    <a16:creationId xmlns:a16="http://schemas.microsoft.com/office/drawing/2014/main" id="{71E0BB8D-64EB-E948-A415-B4872138D8B6}"/>
                  </a:ext>
                </a:extLst>
              </p:cNvPr>
              <p:cNvSpPr txBox="1"/>
              <p:nvPr/>
            </p:nvSpPr>
            <p:spPr>
              <a:xfrm>
                <a:off x="2063732" y="4840855"/>
                <a:ext cx="7799354" cy="9093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𝐿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𝑟</m:t>
                      </m:r>
                      <m:r>
                        <a:rPr kumimoji="0" lang="en-US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</m:t>
                      </m:r>
                      <m:rad>
                        <m:radPr>
                          <m:degHide m:val="on"/>
                          <m:ctrlPr>
                            <a:rPr kumimoji="0" lang="en-US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𝐾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num>
                            <m:den>
                              <m: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𝜋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3">
                <a:extLst>
                  <a:ext uri="{FF2B5EF4-FFF2-40B4-BE49-F238E27FC236}">
                    <a16:creationId xmlns:a16="http://schemas.microsoft.com/office/drawing/2014/main" id="{71E0BB8D-64EB-E948-A415-B4872138D8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3732" y="4840855"/>
                <a:ext cx="7799354" cy="9093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4827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5900008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5400" dirty="0"/>
              <a:t>Spatial Distribution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pic>
        <p:nvPicPr>
          <p:cNvPr id="22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5B715DD-E103-7245-9AC4-5D5011E84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013" y="1855981"/>
            <a:ext cx="4636212" cy="324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1" descr="Chart, scatter chart&#10;&#10;Description automatically generated">
            <a:extLst>
              <a:ext uri="{FF2B5EF4-FFF2-40B4-BE49-F238E27FC236}">
                <a16:creationId xmlns:a16="http://schemas.microsoft.com/office/drawing/2014/main" id="{7BA5D435-F33E-0741-864B-1F771E3D8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3463" y="1830861"/>
            <a:ext cx="4707956" cy="329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33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5900008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5400" dirty="0"/>
              <a:t>Spatial Distribution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14625E8-70A9-204F-87A6-57CECD3A59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1393" y="1108004"/>
            <a:ext cx="4678565" cy="5298798"/>
          </a:xfrm>
        </p:spPr>
        <p:txBody>
          <a:bodyPr>
            <a:normAutofit/>
          </a:bodyPr>
          <a:lstStyle/>
          <a:p>
            <a:r>
              <a:rPr lang="en-GB" dirty="0"/>
              <a:t>In general the bacteria has a normalised Ripley K value greater than the random dist. this implies greater clustering in the spatial arrangement. </a:t>
            </a:r>
          </a:p>
          <a:p>
            <a:r>
              <a:rPr lang="en-GB" dirty="0"/>
              <a:t>At low radii the Ripley K value appears to be smaller smaller than the null hypothesis. </a:t>
            </a:r>
          </a:p>
        </p:txBody>
      </p:sp>
      <p:pic>
        <p:nvPicPr>
          <p:cNvPr id="15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1FB8E6C0-548B-2B43-B7B3-718106BA83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9808" y="2085628"/>
            <a:ext cx="4678565" cy="33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0D4167-20A4-0D45-AACA-89AD2BBE59F7}"/>
                  </a:ext>
                </a:extLst>
              </p:cNvPr>
              <p:cNvSpPr/>
              <p:nvPr/>
            </p:nvSpPr>
            <p:spPr>
              <a:xfrm>
                <a:off x="5051062" y="5146137"/>
                <a:ext cx="400046" cy="24622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000" dirty="0"/>
                  <a:t> 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00D4167-20A4-0D45-AACA-89AD2BBE59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1062" y="5146137"/>
                <a:ext cx="400046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623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5900008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5400" dirty="0"/>
              <a:t>Spatial Distribution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pic>
        <p:nvPicPr>
          <p:cNvPr id="17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ACFEBA43-9843-9E4C-8981-43F0E8C87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080" y="1405028"/>
            <a:ext cx="6670990" cy="485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DF74115B-D3C6-8543-B01C-0A0DF35EE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0088" y="1405029"/>
            <a:ext cx="3048010" cy="4492188"/>
          </a:xfrm>
        </p:spPr>
        <p:txBody>
          <a:bodyPr>
            <a:normAutofit/>
          </a:bodyPr>
          <a:lstStyle/>
          <a:p>
            <a:r>
              <a:rPr lang="en-GB" dirty="0"/>
              <a:t>Below radial distances of about 22.5 the random dist. is more clustered than the bacteria. </a:t>
            </a:r>
          </a:p>
          <a:p>
            <a:r>
              <a:rPr lang="en-GB" dirty="0"/>
              <a:t>This is due to the dimensions of the bacteria.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F9B43A2-E7E7-D748-9D43-05A0170803EE}"/>
                  </a:ext>
                </a:extLst>
              </p:cNvPr>
              <p:cNvSpPr/>
              <p:nvPr/>
            </p:nvSpPr>
            <p:spPr>
              <a:xfrm>
                <a:off x="6302330" y="5878929"/>
                <a:ext cx="485902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1400" dirty="0"/>
                  <a:t> </a:t>
                </a: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F9B43A2-E7E7-D748-9D43-05A0170803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2330" y="5878929"/>
                <a:ext cx="485902" cy="307777"/>
              </a:xfrm>
              <a:prstGeom prst="rect">
                <a:avLst/>
              </a:prstGeom>
              <a:blipFill>
                <a:blip r:embed="rId5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2642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/>
              <a:t>Communication Mechanism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68FA-7B24-3347-A97C-783FD67EC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16420" y="2095849"/>
            <a:ext cx="6216468" cy="5171991"/>
          </a:xfrm>
        </p:spPr>
        <p:txBody>
          <a:bodyPr anchor="ctr"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endParaRPr lang="en-US" sz="1700" dirty="0"/>
          </a:p>
          <a:p>
            <a:pPr>
              <a:lnSpc>
                <a:spcPct val="110000"/>
              </a:lnSpc>
            </a:pPr>
            <a:r>
              <a:rPr lang="en-GB" sz="2600" dirty="0"/>
              <a:t>Glutamate is a central metabolite in all organisms.</a:t>
            </a:r>
          </a:p>
          <a:p>
            <a:pPr>
              <a:lnSpc>
                <a:spcPct val="110000"/>
              </a:lnSpc>
            </a:pPr>
            <a:r>
              <a:rPr lang="en-GB" sz="2600" dirty="0"/>
              <a:t>Central cells respond to glutamate starvation by opening their potassium (K+) channels. This nutrient stress is transferred to outer cells.</a:t>
            </a:r>
          </a:p>
          <a:p>
            <a:pPr>
              <a:lnSpc>
                <a:spcPct val="110000"/>
              </a:lnSpc>
            </a:pPr>
            <a:r>
              <a:rPr lang="en-GB" sz="2600" dirty="0"/>
              <a:t>Outer cells respond to this signal by reducing their glutamate usage.</a:t>
            </a:r>
          </a:p>
          <a:p>
            <a:pPr>
              <a:lnSpc>
                <a:spcPct val="110000"/>
              </a:lnSpc>
            </a:pPr>
            <a:r>
              <a:rPr lang="en-GB" sz="2600" dirty="0"/>
              <a:t>The results in an increased protection of the entire community from chemical attack.</a:t>
            </a:r>
          </a:p>
          <a:p>
            <a:pPr>
              <a:lnSpc>
                <a:spcPct val="110000"/>
              </a:lnSpc>
            </a:pPr>
            <a:endParaRPr lang="en-GB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 lvl="0">
              <a:lnSpc>
                <a:spcPct val="110000"/>
              </a:lnSpc>
            </a:pP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2" descr="Bacteria 'talk' to each other to coordinate their actions, research says |  The Independent | The Independent">
            <a:extLst>
              <a:ext uri="{FF2B5EF4-FFF2-40B4-BE49-F238E27FC236}">
                <a16:creationId xmlns:a16="http://schemas.microsoft.com/office/drawing/2014/main" id="{181B4F65-05E4-CA4A-ADEC-C017FCB84A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9" t="6121" b="5878"/>
          <a:stretch/>
        </p:blipFill>
        <p:spPr bwMode="auto">
          <a:xfrm>
            <a:off x="1437326" y="1520414"/>
            <a:ext cx="4035507" cy="3939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8900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5900008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5400" dirty="0"/>
              <a:t>Spatial Distribution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1DB17EE-C214-F84C-9D10-766AFE99F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599019" y="1755648"/>
                <a:ext cx="9457401" cy="3849624"/>
              </a:xfrm>
            </p:spPr>
            <p:txBody>
              <a:bodyPr>
                <a:normAutofit/>
              </a:bodyPr>
              <a:lstStyle/>
              <a:p>
                <a:r>
                  <a:rPr lang="en-GB" dirty="0"/>
                  <a:t>In order to analyse the cell density as a function of radius we calculate the number of cells per unit fixed area. </a:t>
                </a:r>
              </a:p>
              <a:p>
                <a:r>
                  <a:rPr lang="en-GB" dirty="0"/>
                  <a:t>Altering the radial band boundaries to achieve constant area produces an uncertainty on each radius:</a:t>
                </a:r>
              </a:p>
              <a:p>
                <a:pPr marL="0" indent="0">
                  <a:buNone/>
                </a:pPr>
                <a:r>
                  <a:rPr lang="en-GB" dirty="0"/>
                  <a:t>	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We create plots for the homogenous case and the “three density” region simulation used throughout the experiment.</a:t>
                </a:r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1DB17EE-C214-F84C-9D10-766AFE99F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99019" y="1755648"/>
                <a:ext cx="9457401" cy="3849624"/>
              </a:xfrm>
              <a:blipFill>
                <a:blip r:embed="rId3"/>
                <a:stretch>
                  <a:fillRect l="-4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85142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5900008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5400" dirty="0"/>
              <a:t>Spatial Distribution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pic>
        <p:nvPicPr>
          <p:cNvPr id="25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BDB2E07F-5964-354B-A923-042866DA5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9492" y="1482512"/>
            <a:ext cx="6599431" cy="395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8" descr="Text&#10;&#10;Description automatically generated">
            <a:extLst>
              <a:ext uri="{FF2B5EF4-FFF2-40B4-BE49-F238E27FC236}">
                <a16:creationId xmlns:a16="http://schemas.microsoft.com/office/drawing/2014/main" id="{BF068D43-9C98-8046-9D2D-251525E67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16" y="5558715"/>
            <a:ext cx="5470227" cy="98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ontent Placeholder 4">
            <a:extLst>
              <a:ext uri="{FF2B5EF4-FFF2-40B4-BE49-F238E27FC236}">
                <a16:creationId xmlns:a16="http://schemas.microsoft.com/office/drawing/2014/main" id="{F8A535A6-2B3E-0D43-AEE3-67FA90B75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4070" y="1669774"/>
            <a:ext cx="3549746" cy="3119397"/>
          </a:xfrm>
        </p:spPr>
        <p:txBody>
          <a:bodyPr>
            <a:normAutofit/>
          </a:bodyPr>
          <a:lstStyle/>
          <a:p>
            <a:r>
              <a:rPr lang="en-GB" dirty="0"/>
              <a:t>We can see these three phases clearly in the drop of the density between 500 and 800.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824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5900008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5400" dirty="0"/>
              <a:t>Spatial Distribution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pic>
        <p:nvPicPr>
          <p:cNvPr id="15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0E61BEDE-35A0-9148-9C5F-ECDC3723EE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457" y="2136723"/>
            <a:ext cx="4317161" cy="2584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Chart, scatter chart&#10;&#10;Description automatically generated">
            <a:extLst>
              <a:ext uri="{FF2B5EF4-FFF2-40B4-BE49-F238E27FC236}">
                <a16:creationId xmlns:a16="http://schemas.microsoft.com/office/drawing/2014/main" id="{FB0CEC86-E91A-4349-B240-3CC01B9A8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9369" y="2136723"/>
            <a:ext cx="4317162" cy="264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F4BC8555-7B57-5D4F-A2BF-46D41BE0D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7973" y="5035825"/>
            <a:ext cx="7273920" cy="1048829"/>
          </a:xfrm>
        </p:spPr>
        <p:txBody>
          <a:bodyPr/>
          <a:lstStyle/>
          <a:p>
            <a:pPr lvl="1"/>
            <a:r>
              <a:rPr lang="en-GB" dirty="0"/>
              <a:t>In the homogenous case we see a more constant density with a sharp drop at the outer radii.</a:t>
            </a:r>
          </a:p>
        </p:txBody>
      </p:sp>
    </p:spTree>
    <p:extLst>
      <p:ext uri="{BB962C8B-B14F-4D97-AF65-F5344CB8AC3E}">
        <p14:creationId xmlns:p14="http://schemas.microsoft.com/office/powerpoint/2010/main" val="33297039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79" y="451198"/>
            <a:ext cx="7251729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5400" dirty="0"/>
              <a:t>Inter-colony Interaction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grpSp>
        <p:nvGrpSpPr>
          <p:cNvPr id="21" name="成组">
            <a:extLst>
              <a:ext uri="{FF2B5EF4-FFF2-40B4-BE49-F238E27FC236}">
                <a16:creationId xmlns:a16="http://schemas.microsoft.com/office/drawing/2014/main" id="{B5CCF9D5-50A0-A24B-82EC-7E1A456B063F}"/>
              </a:ext>
            </a:extLst>
          </p:cNvPr>
          <p:cNvGrpSpPr/>
          <p:nvPr/>
        </p:nvGrpSpPr>
        <p:grpSpPr>
          <a:xfrm>
            <a:off x="1459936" y="2070242"/>
            <a:ext cx="5316544" cy="3211763"/>
            <a:chOff x="0" y="0"/>
            <a:chExt cx="10900732" cy="6433041"/>
          </a:xfrm>
        </p:grpSpPr>
        <p:pic>
          <p:nvPicPr>
            <p:cNvPr id="22" name="Itg8VMf6dVDhD8ww42fhxv3SKVIZ4se9szNVgE0hTY72v6xhpuCWTcC6A3VY0Q96CRJiuIPRhuvwhlDFpzsgjy47SO4HDNGx7mWQLMEQ2Tolt-uxz5Y5IEWPWARxFchpIrjFSRfY.png" descr="Itg8VMf6dVDhD8ww42fhxv3SKVIZ4se9szNVgE0hTY72v6xhpuCWTcC6A3VY0Q96CRJiuIPRhuvwhlDFpzsgjy47SO4HDNGx7mWQLMEQ2Tolt-uxz5Y5IEWPWARxFchpIrjFSRfY.png">
              <a:extLst>
                <a:ext uri="{FF2B5EF4-FFF2-40B4-BE49-F238E27FC236}">
                  <a16:creationId xmlns:a16="http://schemas.microsoft.com/office/drawing/2014/main" id="{240D13B2-7F30-634F-8ABC-7113038C1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23050" t="3336" r="23050" b="5389"/>
            <a:stretch>
              <a:fillRect/>
            </a:stretch>
          </p:blipFill>
          <p:spPr>
            <a:xfrm>
              <a:off x="0" y="364864"/>
              <a:ext cx="1172779" cy="532484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" name="aNFKPtFMCinQle0o5Fuaf88kCXMB_SZf7SrWfE55wjmhitYLbvoJMKidxiTGdUVUF-yNOeGg4z7KO8bwHCRg7KhqJ1lK0Ku6DtVwI_CAvhQg-RsPboP343uNUCsmQCmXj5VskI7L.png" descr="aNFKPtFMCinQle0o5Fuaf88kCXMB_SZf7SrWfE55wjmhitYLbvoJMKidxiTGdUVUF-yNOeGg4z7KO8bwHCRg7KhqJ1lK0Ku6DtVwI_CAvhQg-RsPboP343uNUCsmQCmXj5VskI7L.png">
              <a:extLst>
                <a:ext uri="{FF2B5EF4-FFF2-40B4-BE49-F238E27FC236}">
                  <a16:creationId xmlns:a16="http://schemas.microsoft.com/office/drawing/2014/main" id="{A8F27519-2DF6-0346-9B52-6C00BF3C0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18074" t="2385" r="18074" b="8230"/>
            <a:stretch>
              <a:fillRect/>
            </a:stretch>
          </p:blipFill>
          <p:spPr>
            <a:xfrm>
              <a:off x="1521291" y="84015"/>
              <a:ext cx="1872586" cy="560912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4" name="1cjVC65zl4_C3In0GhDV4ra5MerIjLZGk5MhZq2bRDNBYsAB_N_K1I1kLCeNr3XHdRlerUPkoYMBreyozo-xEM2NDuSbwPDw4lfirLNp8CvPYxJkmRjLrrsnXHGYxonR19MCHsR3.png" descr="1cjVC65zl4_C3In0GhDV4ra5MerIjLZGk5MhZq2bRDNBYsAB_N_K1I1kLCeNr3XHdRlerUPkoYMBreyozo-xEM2NDuSbwPDw4lfirLNp8CvPYxJkmRjLrrsnXHGYxonR19MCHsR3.png">
              <a:extLst>
                <a:ext uri="{FF2B5EF4-FFF2-40B4-BE49-F238E27FC236}">
                  <a16:creationId xmlns:a16="http://schemas.microsoft.com/office/drawing/2014/main" id="{81082C7E-0499-2546-B667-17C3490AB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15315" r="15315"/>
            <a:stretch>
              <a:fillRect/>
            </a:stretch>
          </p:blipFill>
          <p:spPr>
            <a:xfrm>
              <a:off x="3447932" y="0"/>
              <a:ext cx="2034406" cy="64330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-EDT-ylvON-LYUJiV4b49Q0QV-MgsN64h2D_4zkKgDQeQXVkqRH0QBNrMyqFGUr-K0KyVNzbbGzCqyUSS2eauCkeg2IUWC6kStLgG1HIHuiolAl7HEYO1oP63Ln5v13eAzfdF29m.png" descr="-EDT-ylvON-LYUJiV4b49Q0QV-MgsN64h2D_4zkKgDQeQXVkqRH0QBNrMyqFGUr-K0KyVNzbbGzCqyUSS2eauCkeg2IUWC6kStLgG1HIHuiolAl7HEYO1oP63Ln5v13eAzfdF29m.png">
              <a:extLst>
                <a:ext uri="{FF2B5EF4-FFF2-40B4-BE49-F238E27FC236}">
                  <a16:creationId xmlns:a16="http://schemas.microsoft.com/office/drawing/2014/main" id="{A4EEA6D8-7A05-8A41-BADC-E712D1B9C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11171" t="6639" r="11171" b="6639"/>
            <a:stretch>
              <a:fillRect/>
            </a:stretch>
          </p:blipFill>
          <p:spPr>
            <a:xfrm>
              <a:off x="5536680" y="265333"/>
              <a:ext cx="2081567" cy="552407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" name="gT7HJNqj28_EiX_DWpfCY6DRQ5CO-gq_9E0oqs3zFmhY9UxG1X_BvBGmyOnwpuZ4xzxv6cOfjeeuSafEuI8TbXJ1akKir6d39z5KfV1Y49RdTZCTtYGgB1-PfBUwdHTLmR9YlhpZ.png" descr="gT7HJNqj28_EiX_DWpfCY6DRQ5CO-gq_9E0oqs3zFmhY9UxG1X_BvBGmyOnwpuZ4xzxv6cOfjeeuSafEuI8TbXJ1akKir6d39z5KfV1Y49RdTZCTtYGgB1-PfBUwdHTLmR9YlhpZ.png">
              <a:extLst>
                <a:ext uri="{FF2B5EF4-FFF2-40B4-BE49-F238E27FC236}">
                  <a16:creationId xmlns:a16="http://schemas.microsoft.com/office/drawing/2014/main" id="{EBCE98C3-3F95-E943-9CA3-02D3B2F812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4401" t="6516" r="14401" b="6516"/>
            <a:stretch>
              <a:fillRect/>
            </a:stretch>
          </p:blipFill>
          <p:spPr>
            <a:xfrm>
              <a:off x="7757643" y="230103"/>
              <a:ext cx="1683876" cy="55946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7" name="KAEpiB1kztvbZj_ofHOZKoJEmsIABH673Cy2BFkyqpQRruVDk_J0ihV1lgTANldlfotvNZLeId6ZIPnDfdzAl-XtGNL9c4_NRFzwJ55miu3s6vg_-x5v6U9O4incSgekiMyPiKks.png" descr="KAEpiB1kztvbZj_ofHOZKoJEmsIABH673Cy2BFkyqpQRruVDk_J0ihV1lgTANldlfotvNZLeId6ZIPnDfdzAl-XtGNL9c4_NRFzwJ55miu3s6vg_-x5v6U9O4incSgekiMyPiKks.png">
              <a:extLst>
                <a:ext uri="{FF2B5EF4-FFF2-40B4-BE49-F238E27FC236}">
                  <a16:creationId xmlns:a16="http://schemas.microsoft.com/office/drawing/2014/main" id="{204DA103-23D4-B149-8CCC-1628E826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22813" r="22813"/>
            <a:stretch>
              <a:fillRect/>
            </a:stretch>
          </p:blipFill>
          <p:spPr>
            <a:xfrm>
              <a:off x="9580484" y="15767"/>
              <a:ext cx="1320249" cy="60230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" name="Content Placeholder 4">
            <a:extLst>
              <a:ext uri="{FF2B5EF4-FFF2-40B4-BE49-F238E27FC236}">
                <a16:creationId xmlns:a16="http://schemas.microsoft.com/office/drawing/2014/main" id="{0F1DE365-6342-7D44-9DAB-AAA939D68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8612" y="1499123"/>
            <a:ext cx="4451346" cy="4492188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prstClr val="black"/>
                </a:solidFill>
              </a:rPr>
              <a:t>Simulating 5 separate biofilms in a line, each with equal separation and producing a trigger at the top of the uppermost biofilm, we seek to make a measurement of how fast the “information” of glutamate starvation can travel across independent biofilms.</a:t>
            </a:r>
          </a:p>
          <a:p>
            <a:r>
              <a:rPr lang="en-GB" dirty="0">
                <a:solidFill>
                  <a:prstClr val="black"/>
                </a:solidFill>
              </a:rPr>
              <a:t>We also attempt to determine if the potassium signal decays during this process.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80578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9359956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5400" dirty="0"/>
              <a:t>Inter-colony Interaction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pic>
        <p:nvPicPr>
          <p:cNvPr id="19" name="ma_Wd-ZB3917SqNsOzdZa0TTy0qQc_Kb8u6w4X6ats1J31OfsLr0AXOv6tqTjjnSEZj_zlg0VxlRhIHuSRWe9_1Q9lF-jNacDdxkjdOfme9UkcprXxX_dUtHK8VHm7EvFYPtpyMy.png" descr="ma_Wd-ZB3917SqNsOzdZa0TTy0qQc_Kb8u6w4X6ats1J31OfsLr0AXOv6tqTjjnSEZj_zlg0VxlRhIHuSRWe9_1Q9lF-jNacDdxkjdOfme9UkcprXxX_dUtHK8VHm7EvFYPtpyMy.png">
            <a:extLst>
              <a:ext uri="{FF2B5EF4-FFF2-40B4-BE49-F238E27FC236}">
                <a16:creationId xmlns:a16="http://schemas.microsoft.com/office/drawing/2014/main" id="{AC67CF18-42E9-684F-BD45-8ABC9654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494" y="1728563"/>
            <a:ext cx="5221660" cy="3885311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14A447A2-A1B8-1E45-9925-CC052AA9D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4980" y="1914614"/>
            <a:ext cx="5075095" cy="4492188"/>
          </a:xfrm>
        </p:spPr>
        <p:txBody>
          <a:bodyPr>
            <a:normAutofit fontScale="92500"/>
          </a:bodyPr>
          <a:lstStyle/>
          <a:p>
            <a:r>
              <a:rPr lang="en-GB" dirty="0">
                <a:solidFill>
                  <a:prstClr val="black"/>
                </a:solidFill>
              </a:rPr>
              <a:t>We decided to treat each biofilm as a point mass, with an average concentration per bacteria that essentially turns on and off during a potassium trigger.</a:t>
            </a:r>
          </a:p>
          <a:p>
            <a:r>
              <a:rPr lang="en-GB" dirty="0">
                <a:solidFill>
                  <a:prstClr val="black"/>
                </a:solidFill>
              </a:rPr>
              <a:t>This is done by averaging over the whole biofilm at a given time and calculating the average potassium concentration per unit cell.</a:t>
            </a:r>
          </a:p>
          <a:p>
            <a:r>
              <a:rPr lang="en-GB" dirty="0">
                <a:solidFill>
                  <a:prstClr val="black"/>
                </a:solidFill>
              </a:rPr>
              <a:t>From this we can plot graphs of entire biofilm concentration levels against time. </a:t>
            </a:r>
          </a:p>
          <a:p>
            <a:endParaRPr lang="en-GB" dirty="0">
              <a:solidFill>
                <a:prstClr val="black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73380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7264981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5400" dirty="0"/>
              <a:t>Inter-colony Interaction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pic>
        <p:nvPicPr>
          <p:cNvPr id="13" name="RBweLueLdXLHdV1r5ghLdr3C1deuyPxqo23SiZ_2P6ssmnkaAFA_4pp-jHuuAMs3awa3SVkXZN0KRRvIQi8g1EZwYtk0s9wQZR2H4n1FWI2yOQKsLLlRwoRs_L39upOHeF8hymYH.png" descr="RBweLueLdXLHdV1r5ghLdr3C1deuyPxqo23SiZ_2P6ssmnkaAFA_4pp-jHuuAMs3awa3SVkXZN0KRRvIQi8g1EZwYtk0s9wQZR2H4n1FWI2yOQKsLLlRwoRs_L39upOHeF8hymYH.png">
            <a:extLst>
              <a:ext uri="{FF2B5EF4-FFF2-40B4-BE49-F238E27FC236}">
                <a16:creationId xmlns:a16="http://schemas.microsoft.com/office/drawing/2014/main" id="{B0846C9F-DAA1-4440-8834-28B5E15AE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906" y="2054086"/>
            <a:ext cx="4829519" cy="3403783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he time measurement have an associated uncertainty of 0.5min due to the time step of the simulation.…">
            <a:extLst>
              <a:ext uri="{FF2B5EF4-FFF2-40B4-BE49-F238E27FC236}">
                <a16:creationId xmlns:a16="http://schemas.microsoft.com/office/drawing/2014/main" id="{768042D8-98A2-D741-95F0-369BE215758A}"/>
              </a:ext>
            </a:extLst>
          </p:cNvPr>
          <p:cNvSpPr txBox="1"/>
          <p:nvPr/>
        </p:nvSpPr>
        <p:spPr>
          <a:xfrm>
            <a:off x="6393570" y="1593342"/>
            <a:ext cx="4750681" cy="471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time measurement have an associated uncertainty of 0.5min due to the time step of the simulation.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position of each biofilm is treated as a point mass in this situation.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 are not interested in measuring the position of the potassium wave here, only the peak overall concentration of the biofilm.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endParaRPr kumimoji="0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/>
            </a:pP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We measure how fast this travels from our 1st colony to the 5th colony, </a:t>
            </a:r>
            <a:r>
              <a:rPr kumimoji="0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e.g</a:t>
            </a:r>
            <a:r>
              <a:rPr kumimoji="0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- through the 5 separate point masses.</a:t>
            </a:r>
          </a:p>
        </p:txBody>
      </p:sp>
    </p:spTree>
    <p:extLst>
      <p:ext uri="{BB962C8B-B14F-4D97-AF65-F5344CB8AC3E}">
        <p14:creationId xmlns:p14="http://schemas.microsoft.com/office/powerpoint/2010/main" val="355004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/>
              <a:t>Agent Based Models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68FA-7B24-3347-A97C-783FD67EC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080" y="2229546"/>
            <a:ext cx="8006760" cy="5203889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endParaRPr lang="en-US" sz="1700" dirty="0"/>
          </a:p>
          <a:p>
            <a:pPr lvl="0"/>
            <a:r>
              <a:rPr lang="en-GB" sz="2400" u="sng" dirty="0"/>
              <a:t>CELLENGINE</a:t>
            </a:r>
            <a:r>
              <a:rPr lang="en-GB" sz="2400" dirty="0"/>
              <a:t>: Physics engine developed to simulate large colonies, optimized for rod shaped bacterium, such as </a:t>
            </a:r>
            <a:r>
              <a:rPr lang="en-GB" sz="2400" i="1" dirty="0"/>
              <a:t>B. subtilis</a:t>
            </a:r>
            <a:endParaRPr lang="en-GB" sz="2400" dirty="0"/>
          </a:p>
          <a:p>
            <a:pPr lvl="0"/>
            <a:r>
              <a:rPr lang="en-GB" sz="2400" u="sng" dirty="0"/>
              <a:t>PROSPEC</a:t>
            </a:r>
            <a:r>
              <a:rPr lang="en-GB" sz="2400" dirty="0"/>
              <a:t>: A guarded command-based language developed for modelling cooperative systems</a:t>
            </a:r>
          </a:p>
          <a:p>
            <a:pPr lvl="0"/>
            <a:r>
              <a:rPr lang="en-GB" sz="2400" u="sng" dirty="0"/>
              <a:t>CELLPRO</a:t>
            </a:r>
            <a:r>
              <a:rPr lang="en-GB" sz="2400" dirty="0"/>
              <a:t>: A probabilistic timed automata-based library that simulates gene expression dynamics using digital proteins. These proteins are then used to drive cell behaviour</a:t>
            </a:r>
          </a:p>
          <a:p>
            <a:pPr lvl="0"/>
            <a:r>
              <a:rPr lang="en-GB" sz="2400" u="sng" dirty="0"/>
              <a:t>CELLNUTRIENT &amp; CELLSIGNALS</a:t>
            </a:r>
            <a:r>
              <a:rPr lang="en-GB" sz="2400" dirty="0"/>
              <a:t>: Control the external environment. Allows storage of concentration signal at each grid location.</a:t>
            </a:r>
          </a:p>
          <a:p>
            <a:pPr lvl="0"/>
            <a:r>
              <a:rPr lang="en-GB" sz="2400" u="sng" dirty="0"/>
              <a:t>GRO</a:t>
            </a:r>
            <a:r>
              <a:rPr lang="en-GB" sz="2400" dirty="0"/>
              <a:t>: is the central subsystem of the simulator</a:t>
            </a:r>
          </a:p>
          <a:p>
            <a:pPr lvl="0"/>
            <a:endParaRPr lang="en-GB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 lvl="0">
              <a:lnSpc>
                <a:spcPct val="110000"/>
              </a:lnSpc>
            </a:pP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45558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>
                <a:solidFill>
                  <a:schemeClr val="tx2"/>
                </a:solidFill>
              </a:rPr>
              <a:t>Velocity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3682448-2745-9D43-BDBE-4EC77B177EA8}"/>
              </a:ext>
            </a:extLst>
          </p:cNvPr>
          <p:cNvSpPr txBox="1">
            <a:spLocks/>
          </p:cNvSpPr>
          <p:nvPr/>
        </p:nvSpPr>
        <p:spPr>
          <a:xfrm>
            <a:off x="1555643" y="81204"/>
            <a:ext cx="9994585" cy="669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For a two-dimensional system, curvature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Cambria Math" panose="02040503050406030204" pitchFamily="18" charset="0"/>
              </a:rPr>
              <a:t>𝐶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 is given by:</a:t>
            </a:r>
          </a:p>
          <a:p>
            <a:pPr marL="344488" marR="0" lvl="0" indent="-344488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 Starting from the generic reaction-diffusion equation: </a:t>
            </a:r>
          </a:p>
          <a:p>
            <a:pPr marL="344488" marR="0" lvl="0" indent="-344488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F2D2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1F2D2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1F2D2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58212-8E8C-7B4F-B77D-EF5A459DF994}"/>
                  </a:ext>
                </a:extLst>
              </p:cNvPr>
              <p:cNvSpPr txBox="1"/>
              <p:nvPr/>
            </p:nvSpPr>
            <p:spPr>
              <a:xfrm>
                <a:off x="8429170" y="1323174"/>
                <a:ext cx="3303718" cy="6914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2B58212-8E8C-7B4F-B77D-EF5A459DF9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70" y="1323174"/>
                <a:ext cx="3303718" cy="691471"/>
              </a:xfrm>
              <a:prstGeom prst="rect">
                <a:avLst/>
              </a:prstGeom>
              <a:blipFill>
                <a:blip r:embed="rId3"/>
                <a:stretch>
                  <a:fillRect t="-1818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338B11-0027-5046-9F22-62A8E41E27B1}"/>
                  </a:ext>
                </a:extLst>
              </p:cNvPr>
              <p:cNvSpPr txBox="1"/>
              <p:nvPr/>
            </p:nvSpPr>
            <p:spPr>
              <a:xfrm>
                <a:off x="2355534" y="2554371"/>
                <a:ext cx="7795852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𝜕</m:t>
                          </m:r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𝑡</m:t>
                          </m:r>
                        </m:den>
                      </m:f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𝑝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+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𝐷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∇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p>
                      </m:sSup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𝐶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3338B11-0027-5046-9F22-62A8E41E2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5534" y="2554371"/>
                <a:ext cx="7795852" cy="702244"/>
              </a:xfrm>
              <a:prstGeom prst="rect">
                <a:avLst/>
              </a:prstGeom>
              <a:blipFill>
                <a:blip r:embed="rId4"/>
                <a:stretch>
                  <a:fillRect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F5FBB7CD-F74F-5F42-BCE6-FFFAA97AB5DB}"/>
              </a:ext>
            </a:extLst>
          </p:cNvPr>
          <p:cNvSpPr txBox="1">
            <a:spLocks/>
          </p:cNvSpPr>
          <p:nvPr/>
        </p:nvSpPr>
        <p:spPr>
          <a:xfrm>
            <a:off x="1553511" y="2014645"/>
            <a:ext cx="9994585" cy="669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We can use a 1</a:t>
            </a:r>
            <a:r>
              <a:rPr kumimoji="0" lang="en-US" altLang="en-US" sz="240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st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 order perturbation to derive the </a:t>
            </a:r>
            <a:r>
              <a:rPr kumimoji="0" lang="en-US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Eikonal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 Curvature equation: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F2D2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1F2D2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1F2D2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A92788-3340-EA48-89C1-8877A5F5215D}"/>
                  </a:ext>
                </a:extLst>
              </p:cNvPr>
              <p:cNvSpPr txBox="1"/>
              <p:nvPr/>
            </p:nvSpPr>
            <p:spPr>
              <a:xfrm>
                <a:off x="4615682" y="3878817"/>
                <a:ext cx="2958502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𝑉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𝑁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𝑢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𝐷𝐶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𝑢</m:t>
                      </m:r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f>
                        <m:f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𝐷</m:t>
                          </m:r>
                        </m:num>
                        <m:den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FA92788-3340-EA48-89C1-8877A5F52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5682" y="3878817"/>
                <a:ext cx="2958502" cy="689035"/>
              </a:xfrm>
              <a:prstGeom prst="rect">
                <a:avLst/>
              </a:prstGeom>
              <a:blipFill>
                <a:blip r:embed="rId5"/>
                <a:stretch>
                  <a:fillRect l="-1709" t="-1818" r="-1282" b="-1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B0CBE2B-B05F-9744-96F9-58843DB0E6CC}"/>
              </a:ext>
            </a:extLst>
          </p:cNvPr>
          <p:cNvSpPr txBox="1">
            <a:spLocks/>
          </p:cNvSpPr>
          <p:nvPr/>
        </p:nvSpPr>
        <p:spPr>
          <a:xfrm>
            <a:off x="1551379" y="3256615"/>
            <a:ext cx="9994585" cy="66955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44488" indent="-344488" algn="l" defTabSz="914400" rtl="0" eaLnBrk="1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13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4448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1828800" rtl="0" eaLnBrk="0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The “−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Cambria Math" panose="02040503050406030204" pitchFamily="18" charset="0"/>
              </a:rPr>
              <a:t>𝐷𝐶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” term can be thought of as a curvature correction to the wave speed.</a:t>
            </a:r>
            <a:endParaRPr kumimoji="0" lang="en-GB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Times New Roman" panose="02020603050405020304" pitchFamily="18" charset="0"/>
                <a:cs typeface="+mn-cs"/>
              </a:rPr>
              <a:t>We wish to determine our own relationship between the potassium wavefront average velocity against the curvature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GB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1F2D2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4488" marR="0" lvl="0" indent="-344488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Char char="§"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1F2D2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10000"/>
              </a:lnSpc>
              <a:spcBef>
                <a:spcPts val="1000"/>
              </a:spcBef>
              <a:spcAft>
                <a:spcPts val="600"/>
              </a:spcAft>
              <a:buClr>
                <a:srgbClr val="8EC0C1"/>
              </a:buClr>
              <a:buSzPct val="90000"/>
              <a:buFont typeface="Wingdings" panose="05000000000000000000" pitchFamily="2" charset="2"/>
              <a:buNone/>
              <a:tabLst/>
              <a:defRPr/>
            </a:pPr>
            <a:endParaRPr kumimoji="0" lang="en-US" sz="1700" b="0" i="0" u="none" strike="noStrike" kern="1200" cap="none" spc="0" normalizeH="0" baseline="0" noProof="0" dirty="0">
              <a:ln>
                <a:noFill/>
              </a:ln>
              <a:solidFill>
                <a:srgbClr val="1F2D2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081811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5900008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GB" altLang="zh-CN" sz="5400" dirty="0"/>
              <a:t>Spatial Distribution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1DB17EE-C214-F84C-9D10-766AFE99FA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608163" y="1358347"/>
                <a:ext cx="9457401" cy="5499653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GB" dirty="0"/>
                  <a:t>In order to analyse the cell density as a function of radius we calculate the number of cells per unit fixed area. </a:t>
                </a:r>
              </a:p>
              <a:p>
                <a:r>
                  <a:rPr lang="en-GB" dirty="0"/>
                  <a:t>The area of subsequent radial bands boundaries was altered using the relationship:</a:t>
                </a:r>
              </a:p>
              <a:p>
                <a:pPr marL="0" indent="0">
                  <a:buNone/>
                </a:pPr>
                <a:endParaRPr lang="en-GB" dirty="0"/>
              </a:p>
              <a:p>
                <a:r>
                  <a:rPr lang="en-GB" dirty="0"/>
                  <a:t>Hence the density is n/area where n is the </a:t>
                </a:r>
                <a:r>
                  <a:rPr lang="en-GB" dirty="0" err="1"/>
                  <a:t>no_bacteria</a:t>
                </a:r>
                <a:r>
                  <a:rPr lang="en-GB" dirty="0"/>
                  <a:t> inside a radial band and A is the area: </a:t>
                </a:r>
              </a:p>
              <a:p>
                <a:r>
                  <a:rPr lang="en-GB" dirty="0"/>
                  <a:t>This produces an uncertainty on the radius:</a:t>
                </a:r>
              </a:p>
              <a:p>
                <a:pPr marL="0" indent="0">
                  <a:buNone/>
                </a:pPr>
                <a:r>
                  <a:rPr lang="en-GB" dirty="0"/>
                  <a:t>	    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GB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GB" dirty="0"/>
              </a:p>
              <a:p>
                <a:r>
                  <a:rPr lang="en-GB" dirty="0"/>
                  <a:t>We plot for the simulation used throughout the experiment with 3 phases of density and compare to the case where we use a homogenous distribution.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1DB17EE-C214-F84C-9D10-766AFE99FA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608163" y="1358347"/>
                <a:ext cx="9457401" cy="5499653"/>
              </a:xfrm>
              <a:blipFill>
                <a:blip r:embed="rId3"/>
                <a:stretch>
                  <a:fillRect l="-402" t="-1617" r="-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3">
                <a:extLst>
                  <a:ext uri="{FF2B5EF4-FFF2-40B4-BE49-F238E27FC236}">
                    <a16:creationId xmlns:a16="http://schemas.microsoft.com/office/drawing/2014/main" id="{E8831334-8C36-F445-B862-83EA88FE6C11}"/>
                  </a:ext>
                </a:extLst>
              </p:cNvPr>
              <p:cNvSpPr txBox="1"/>
              <p:nvPr/>
            </p:nvSpPr>
            <p:spPr>
              <a:xfrm>
                <a:off x="2445209" y="2627212"/>
                <a:ext cx="6115695" cy="4605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</m:sub>
                      </m:sSub>
                      <m:r>
                        <a:rPr kumimoji="0" lang="en-US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radPr>
                        <m:deg/>
                        <m:e>
                          <m:r>
                            <a:rPr kumimoji="0" lang="en-US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𝑛</m:t>
                          </m:r>
                          <m:sSup>
                            <m:sSupPr>
                              <m:ctrlP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𝑑𝑟</m:t>
                              </m:r>
                            </m:e>
                            <m:sup>
                              <m:r>
                                <a:rPr kumimoji="0" lang="en-US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kumimoji="0" lang="en-US" sz="8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TextBox 3">
                <a:extLst>
                  <a:ext uri="{FF2B5EF4-FFF2-40B4-BE49-F238E27FC236}">
                    <a16:creationId xmlns:a16="http://schemas.microsoft.com/office/drawing/2014/main" id="{E8831334-8C36-F445-B862-83EA88FE6C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209" y="2627212"/>
                <a:ext cx="6115695" cy="460511"/>
              </a:xfrm>
              <a:prstGeom prst="rect">
                <a:avLst/>
              </a:prstGeom>
              <a:blipFill>
                <a:blip r:embed="rId4"/>
                <a:stretch>
                  <a:fillRect b="-78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3D54D594-14C1-2D45-AF20-81786143AA66}"/>
                  </a:ext>
                </a:extLst>
              </p:cNvPr>
              <p:cNvSpPr txBox="1"/>
              <p:nvPr/>
            </p:nvSpPr>
            <p:spPr>
              <a:xfrm>
                <a:off x="4906162" y="4076738"/>
                <a:ext cx="11937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Cambria Math" panose="02040503050406030204" pitchFamily="18" charset="0"/>
                    <a:cs typeface="+mn-cs"/>
                  </a:rPr>
                  <a:t>A</a:t>
                </a:r>
                <a14:m>
                  <m:oMath xmlns:m="http://schemas.openxmlformats.org/officeDocument/2006/math"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𝜋</m:t>
                    </m:r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𝑑</m:t>
                    </m:r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𝑟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TextBox 4">
                <a:extLst>
                  <a:ext uri="{FF2B5EF4-FFF2-40B4-BE49-F238E27FC236}">
                    <a16:creationId xmlns:a16="http://schemas.microsoft.com/office/drawing/2014/main" id="{3D54D594-14C1-2D45-AF20-81786143AA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162" y="4076738"/>
                <a:ext cx="1193788" cy="369332"/>
              </a:xfrm>
              <a:prstGeom prst="rect">
                <a:avLst/>
              </a:prstGeom>
              <a:blipFill>
                <a:blip r:embed="rId5"/>
                <a:stretch>
                  <a:fillRect l="-15789" t="-27586" r="-4211" b="-482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421FE0-4F67-F34B-BD22-DBEDA2EDE2E7}"/>
                  </a:ext>
                </a:extLst>
              </p:cNvPr>
              <p:cNvSpPr txBox="1"/>
              <p:nvPr/>
            </p:nvSpPr>
            <p:spPr>
              <a:xfrm>
                <a:off x="6982394" y="2627212"/>
                <a:ext cx="251822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err="1"/>
                  <a:t>dr</a:t>
                </a:r>
                <a:r>
                  <a:rPr lang="en-US" dirty="0"/>
                  <a:t>: central circle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nth radial boundary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421FE0-4F67-F34B-BD22-DBEDA2EDE2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394" y="2627212"/>
                <a:ext cx="2518222" cy="646331"/>
              </a:xfrm>
              <a:prstGeom prst="rect">
                <a:avLst/>
              </a:prstGeom>
              <a:blipFill>
                <a:blip r:embed="rId6"/>
                <a:stretch>
                  <a:fillRect l="-2000" t="-3846" r="-1500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69571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/>
              <a:t>Agent Based Models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6C68FA-7B24-3347-A97C-783FD67EC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50080" y="2650610"/>
                <a:ext cx="8006760" cy="4584122"/>
              </a:xfrm>
            </p:spPr>
            <p:txBody>
              <a:bodyPr anchor="ctr">
                <a:normAutofit fontScale="55000" lnSpcReduction="20000"/>
              </a:bodyPr>
              <a:lstStyle/>
              <a:p>
                <a:pPr>
                  <a:lnSpc>
                    <a:spcPct val="110000"/>
                  </a:lnSpc>
                </a:pPr>
                <a:endParaRPr lang="en-US" sz="1700" dirty="0"/>
              </a:p>
              <a:p>
                <a:pPr lvl="0"/>
                <a:r>
                  <a:rPr lang="en-GB" sz="5100" dirty="0"/>
                  <a:t>The (ABFDF) model simulates the propagation of centrifugal electrical signals through biofilms. </a:t>
                </a:r>
              </a:p>
              <a:p>
                <a:pPr lvl="0"/>
                <a:r>
                  <a:rPr lang="en-US" altLang="zh-CN" sz="5400" dirty="0">
                    <a:solidFill>
                      <a:srgbClr val="000000"/>
                    </a:solidFill>
                    <a:ea typeface="Canela Text Regular"/>
                    <a:cs typeface="Canela Text Regular"/>
                    <a:sym typeface="Canela Text Regular"/>
                  </a:rPr>
                  <a:t>Once the potassium concentration surrounding a cell is </a:t>
                </a:r>
                <a:r>
                  <a:rPr lang="en-US" altLang="zh-CN" sz="5400" dirty="0"/>
                  <a:t>above a threshold value, it will immediately release a certain amount of potassium </a:t>
                </a:r>
                <a14:m>
                  <m:oMath xmlns:m="http://schemas.openxmlformats.org/officeDocument/2006/math">
                    <m:r>
                      <a:rPr lang="en-US" altLang="zh-CN" sz="5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5400" dirty="0"/>
                  <a:t>.</a:t>
                </a:r>
              </a:p>
              <a:p>
                <a:r>
                  <a:rPr lang="en-US" altLang="zh-CN" sz="5400" dirty="0">
                    <a:solidFill>
                      <a:srgbClr val="000000"/>
                    </a:solidFill>
                    <a:ea typeface="Canela Text Regular"/>
                    <a:cs typeface="Canela Text Regular"/>
                    <a:sym typeface="Canela Text Regular"/>
                  </a:rPr>
                  <a:t>Diffusion-reaction equation:</a:t>
                </a:r>
              </a:p>
              <a:p>
                <a:endParaRPr lang="en-US" altLang="zh-CN" sz="5400" dirty="0"/>
              </a:p>
              <a:p>
                <a:pPr lvl="0"/>
                <a:endParaRPr lang="en-GB" sz="5100" dirty="0"/>
              </a:p>
              <a:p>
                <a:pPr lvl="0"/>
                <a:endParaRPr lang="en-GB" sz="5100" dirty="0"/>
              </a:p>
              <a:p>
                <a:pPr>
                  <a:lnSpc>
                    <a:spcPct val="110000"/>
                  </a:lnSpc>
                </a:pPr>
                <a:endParaRPr lang="en-GB" dirty="0"/>
              </a:p>
              <a:p>
                <a:pPr>
                  <a:lnSpc>
                    <a:spcPct val="110000"/>
                  </a:lnSpc>
                </a:pPr>
                <a:endParaRPr lang="en-GB" dirty="0"/>
              </a:p>
              <a:p>
                <a:pPr lvl="0">
                  <a:lnSpc>
                    <a:spcPct val="110000"/>
                  </a:lnSpc>
                </a:pPr>
                <a:endParaRPr lang="en-GB" sz="1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endParaRPr lang="en-US" sz="1700" dirty="0">
                  <a:solidFill>
                    <a:schemeClr val="tx2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6"/>
                  </a:buClr>
                  <a:buSzPct val="90000"/>
                  <a:buNone/>
                </a:pPr>
                <a:endParaRPr lang="en-US" sz="17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6C68FA-7B24-3347-A97C-783FD67EC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0080" y="2650610"/>
                <a:ext cx="8006760" cy="4584122"/>
              </a:xfrm>
              <a:blipFill>
                <a:blip r:embed="rId3"/>
                <a:stretch>
                  <a:fillRect l="-1426" t="-26796" r="-2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5">
                <a:extLst>
                  <a:ext uri="{FF2B5EF4-FFF2-40B4-BE49-F238E27FC236}">
                    <a16:creationId xmlns:a16="http://schemas.microsoft.com/office/drawing/2014/main" id="{875AED94-0863-0643-A314-85D16A21D39A}"/>
                  </a:ext>
                </a:extLst>
              </p:cNvPr>
              <p:cNvSpPr txBox="1"/>
              <p:nvPr/>
            </p:nvSpPr>
            <p:spPr>
              <a:xfrm>
                <a:off x="2949053" y="5284970"/>
                <a:ext cx="7307788" cy="72404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t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kumimoji="0" lang="en-GB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nela Text Regular"/>
                            <a:cs typeface="Canela Text Regular"/>
                            <a:sym typeface="Canela Text Regular"/>
                          </a:rPr>
                        </m:ctrlPr>
                      </m:fPr>
                      <m:num>
                        <m:r>
                          <a:rPr kumimoji="0" lang="en-GB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nela Text Regular"/>
                            <a:cs typeface="Canela Text Regular"/>
                            <a:sym typeface="Canela Text Regular"/>
                          </a:rPr>
                          <m:t>𝜕</m:t>
                        </m:r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nela Text Regular"/>
                            <a:cs typeface="Canela Text Regular"/>
                            <a:sym typeface="Canela Text Regular"/>
                          </a:rPr>
                          <m:t>𝑐</m:t>
                        </m:r>
                      </m:num>
                      <m:den>
                        <m:r>
                          <a:rPr kumimoji="0" lang="en-GB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nela Text Regular"/>
                            <a:cs typeface="Canela Text Regular"/>
                            <a:sym typeface="Canela Text Regular"/>
                          </a:rPr>
                          <m:t>𝜕</m:t>
                        </m:r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nela Text Regular"/>
                            <a:cs typeface="Canela Text Regular"/>
                            <a:sym typeface="Canela Text Regular"/>
                          </a:rPr>
                          <m:t>𝑡</m:t>
                        </m:r>
                      </m:den>
                    </m:f>
                    <m:r>
                      <a:rPr kumimoji="0" lang="en-US" altLang="zh-CN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nela Text Regular"/>
                        <a:cs typeface="Canela Text Regular"/>
                        <a:sym typeface="Canela Text Regular"/>
                      </a:rPr>
                      <m:t>=</m:t>
                    </m:r>
                    <m:sSup>
                      <m:sSupPr>
                        <m:ctrlP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ela Text Regular"/>
                          </a:rPr>
                        </m:ctrlPr>
                      </m:sSupPr>
                      <m:e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ela Text Regular"/>
                          </a:rPr>
                          <m:t>𝐷</m:t>
                        </m:r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∇</m:t>
                        </m:r>
                      </m:e>
                      <m:sup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ela Text Regular"/>
                          </a:rPr>
                          <m:t>2</m:t>
                        </m:r>
                      </m:sup>
                    </m:sSup>
                    <m:r>
                      <a:rPr kumimoji="0" lang="en-US" altLang="zh-CN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nela Text Regular"/>
                      </a:rPr>
                      <m:t>𝑐</m:t>
                    </m:r>
                    <m:r>
                      <a:rPr kumimoji="0" lang="en-US" altLang="zh-CN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nela Text Regular"/>
                      </a:rPr>
                      <m:t>−</m:t>
                    </m:r>
                    <m:r>
                      <a:rPr kumimoji="0" lang="en-US" altLang="zh-CN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nela Text Regular"/>
                      </a:rPr>
                      <m:t>𝛾</m:t>
                    </m:r>
                    <m:r>
                      <a:rPr kumimoji="0" lang="en-US" altLang="zh-CN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nela Text Regular"/>
                      </a:rPr>
                      <m:t>𝑐</m:t>
                    </m:r>
                    <m:r>
                      <a:rPr kumimoji="0" lang="en-US" altLang="zh-CN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nela Text Regular"/>
                      </a:rPr>
                      <m:t>+</m:t>
                    </m:r>
                    <m:r>
                      <a:rPr kumimoji="0" lang="en-US" altLang="zh-CN" sz="3200" b="0" i="1" u="none" strike="noStrike" cap="none" spc="0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sym typeface="Canela Text Regular"/>
                      </a:rPr>
                      <m:t>𝛼</m:t>
                    </m:r>
                    <m:nary>
                      <m:naryPr>
                        <m:chr m:val="∑"/>
                        <m:supHide m:val="on"/>
                        <m:ctrlP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ela Text Regular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ela Text Regular"/>
                          </a:rPr>
                          <m:t>𝑗</m:t>
                        </m:r>
                      </m:sub>
                      <m:sup/>
                      <m:e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ela Text Regular"/>
                          </a:rPr>
                          <m:t>𝛿</m:t>
                        </m:r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ela Text Regular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nela Text Regular"/>
                              </a:rPr>
                            </m:ctrlPr>
                          </m:accPr>
                          <m:e>
                            <m: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nela Text Regular"/>
                              </a:rPr>
                              <m:t>𝑟</m:t>
                            </m:r>
                          </m:e>
                        </m:acc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ela Text Regular"/>
                          </a:rPr>
                          <m:t>−</m:t>
                        </m:r>
                        <m:acc>
                          <m:accPr>
                            <m:chr m:val="⃑"/>
                            <m:ctrlPr>
                              <a:rPr kumimoji="0" lang="en-US" altLang="zh-CN" sz="3200" b="0" i="1" u="none" strike="noStrike" cap="none" spc="0" normalizeH="0" baseline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sym typeface="Canela Text Regular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acc>
                        <m:r>
                          <a:rPr kumimoji="0" lang="en-US" altLang="zh-CN" sz="3200" b="0" i="1" u="none" strike="noStrike" cap="none" spc="0" normalizeH="0" baseline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Canela Text Regular"/>
                          </a:rPr>
                          <m:t>)</m:t>
                        </m:r>
                      </m:e>
                    </m:nary>
                  </m:oMath>
                </a14:m>
                <a:r>
                  <a:rPr lang="en-US" altLang="zh-CN" sz="32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altLang="zh-CN" sz="3200" b="0" i="0" u="none" strike="noStrike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nela Text Regular"/>
                    <a:ea typeface="Canela Text Regular"/>
                    <a:cs typeface="Canela Text Regular"/>
                    <a:sym typeface="Canela Text Regular"/>
                  </a:rPr>
                  <a:t>)</a:t>
                </a:r>
                <a:endParaRPr kumimoji="0" lang="zh-CN" altLang="en-US" sz="32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nela Text Regular"/>
                  <a:ea typeface="Canela Text Regular"/>
                  <a:cs typeface="Canela Text Regular"/>
                  <a:sym typeface="Canela Text Regular"/>
                </a:endParaRPr>
              </a:p>
            </p:txBody>
          </p:sp>
        </mc:Choice>
        <mc:Fallback xmlns="">
          <p:sp>
            <p:nvSpPr>
              <p:cNvPr id="13" name="文本框 5">
                <a:extLst>
                  <a:ext uri="{FF2B5EF4-FFF2-40B4-BE49-F238E27FC236}">
                    <a16:creationId xmlns:a16="http://schemas.microsoft.com/office/drawing/2014/main" id="{875AED94-0863-0643-A314-85D16A21D3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053" y="5284970"/>
                <a:ext cx="7307788" cy="724044"/>
              </a:xfrm>
              <a:prstGeom prst="rect">
                <a:avLst/>
              </a:prstGeom>
              <a:blipFill>
                <a:blip r:embed="rId4"/>
                <a:stretch>
                  <a:fillRect l="-1563" t="-96552" r="-868" b="-155172"/>
                </a:stretch>
              </a:blipFill>
              <a:ln w="12700" cap="flat">
                <a:noFill/>
                <a:miter lim="400000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C80052-FE1A-934F-BFF9-FDA6D0A9F92B}"/>
                  </a:ext>
                </a:extLst>
              </p:cNvPr>
              <p:cNvSpPr txBox="1"/>
              <p:nvPr/>
            </p:nvSpPr>
            <p:spPr>
              <a:xfrm>
                <a:off x="3992320" y="6125428"/>
                <a:ext cx="5018647" cy="286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2438338" hangingPunct="0">
                  <a:lnSpc>
                    <a:spcPct val="90000"/>
                  </a:lnSpc>
                  <a:spcBef>
                    <a:spcPts val="2400"/>
                  </a:spcBef>
                </a:pPr>
                <a:r>
                  <a:rPr lang="en-US" altLang="zh-CN" sz="1400" dirty="0"/>
                  <a:t>(</a:t>
                </a:r>
                <a14:m>
                  <m:oMath xmlns:m="http://schemas.openxmlformats.org/officeDocument/2006/math">
                    <m:r>
                      <a:rPr lang="en-US" altLang="zh-CN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altLang="zh-CN" sz="1400" dirty="0">
                    <a:ea typeface="Cambria Math" panose="02040503050406030204" pitchFamily="18" charset="0"/>
                  </a:rPr>
                  <a:t> is the degradation coefficient, D is the diffusion coefficient</a:t>
                </a:r>
                <a:r>
                  <a:rPr lang="en-US" altLang="zh-CN" sz="1400" dirty="0"/>
                  <a:t>)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7C80052-FE1A-934F-BFF9-FDA6D0A9F9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2320" y="6125428"/>
                <a:ext cx="5018647" cy="286232"/>
              </a:xfrm>
              <a:prstGeom prst="rect">
                <a:avLst/>
              </a:prstGeom>
              <a:blipFill>
                <a:blip r:embed="rId5"/>
                <a:stretch>
                  <a:fillRect l="-505" t="-1304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623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/>
              <a:t>Parameter Settings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68FA-7B24-3347-A97C-783FD67EC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0080" y="1248355"/>
            <a:ext cx="8006760" cy="1250444"/>
          </a:xfrm>
        </p:spPr>
        <p:txBody>
          <a:bodyPr anchor="ctr">
            <a:normAutofit/>
          </a:bodyPr>
          <a:lstStyle/>
          <a:p>
            <a:pPr>
              <a:lnSpc>
                <a:spcPct val="110000"/>
              </a:lnSpc>
            </a:pPr>
            <a:endParaRPr lang="en-US" sz="1700" dirty="0"/>
          </a:p>
          <a:p>
            <a:r>
              <a:rPr lang="en-GB" dirty="0"/>
              <a:t>The GRO file we will use is ABFDFM(1)(4).</a:t>
            </a:r>
            <a:r>
              <a:rPr lang="en-GB" dirty="0" err="1"/>
              <a:t>gro</a:t>
            </a: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6707FCEE-B7F1-AD48-91E0-35DEC881B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033" y="1863652"/>
            <a:ext cx="652780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7555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>
                <a:solidFill>
                  <a:schemeClr val="tx2"/>
                </a:solidFill>
              </a:rPr>
              <a:t>How Does It Look?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52F78DE-CEC1-614C-BB62-79B217D3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294" y="1364296"/>
            <a:ext cx="7021987" cy="5196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380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575435"/>
            <a:ext cx="8006760" cy="944979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>
                <a:solidFill>
                  <a:schemeClr val="tx2"/>
                </a:solidFill>
              </a:rPr>
              <a:t>How Does It Look?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1C5C3C8-D548-C84C-95B9-4C4FC8C9A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3787"/>
          <a:stretch/>
        </p:blipFill>
        <p:spPr bwMode="auto">
          <a:xfrm>
            <a:off x="2294458" y="1520415"/>
            <a:ext cx="7600950" cy="385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995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6C68FA-7B24-3347-A97C-783FD67ECA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45643" y="1709435"/>
                <a:ext cx="3726298" cy="4697367"/>
              </a:xfrm>
            </p:spPr>
            <p:txBody>
              <a:bodyPr anchor="ctr">
                <a:normAutofit fontScale="77500" lnSpcReduction="20000"/>
              </a:bodyPr>
              <a:lstStyle/>
              <a:p>
                <a:pPr>
                  <a:lnSpc>
                    <a:spcPct val="110000"/>
                  </a:lnSpc>
                </a:pPr>
                <a:endParaRPr lang="en-US" sz="1700" dirty="0"/>
              </a:p>
              <a:p>
                <a:r>
                  <a:rPr lang="en-GB" sz="2900" dirty="0"/>
                  <a:t>We define radial bands of size 25</a:t>
                </a:r>
                <a14:m>
                  <m:oMath xmlns:m="http://schemas.openxmlformats.org/officeDocument/2006/math">
                    <m:r>
                      <a:rPr lang="en-US" sz="29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GB" sz="2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sz="29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GB" sz="2900" dirty="0"/>
                  <a:t> and calculate the average K+ concentration per cell within the band over time.</a:t>
                </a:r>
              </a:p>
              <a:p>
                <a:r>
                  <a:rPr lang="en-GB" sz="2900" dirty="0"/>
                  <a:t>There is an uncertainty on radial position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sub>
                    </m:sSub>
                    <m:r>
                      <a:rPr lang="en-GB" sz="29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9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𝑑𝑅</m:t>
                        </m:r>
                      </m:num>
                      <m:den>
                        <m:r>
                          <a:rPr lang="en-US" sz="29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GB" sz="2900" dirty="0"/>
                  <a:t> .</a:t>
                </a:r>
              </a:p>
              <a:p>
                <a:pPr>
                  <a:lnSpc>
                    <a:spcPct val="110000"/>
                  </a:lnSpc>
                </a:pPr>
                <a:endParaRPr lang="en-GB" dirty="0"/>
              </a:p>
              <a:p>
                <a:pPr lvl="0">
                  <a:lnSpc>
                    <a:spcPct val="110000"/>
                  </a:lnSpc>
                </a:pPr>
                <a:endParaRPr lang="en-GB" sz="1800" dirty="0">
                  <a:solidFill>
                    <a:schemeClr val="tx2"/>
                  </a:solidFill>
                </a:endParaRPr>
              </a:p>
              <a:p>
                <a:pPr>
                  <a:lnSpc>
                    <a:spcPct val="110000"/>
                  </a:lnSpc>
                </a:pPr>
                <a:endParaRPr lang="en-US" sz="1700" dirty="0">
                  <a:solidFill>
                    <a:schemeClr val="tx2"/>
                  </a:solidFill>
                </a:endParaRPr>
              </a:p>
              <a:p>
                <a:pPr marL="0" indent="0">
                  <a:lnSpc>
                    <a:spcPct val="110000"/>
                  </a:lnSpc>
                  <a:spcAft>
                    <a:spcPts val="600"/>
                  </a:spcAft>
                  <a:buClr>
                    <a:schemeClr val="accent6"/>
                  </a:buClr>
                  <a:buSzPct val="90000"/>
                  <a:buNone/>
                </a:pPr>
                <a:endParaRPr lang="en-US" sz="17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76C68FA-7B24-3347-A97C-783FD67ECA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45643" y="1709435"/>
                <a:ext cx="3726298" cy="4697367"/>
              </a:xfrm>
              <a:blipFill>
                <a:blip r:embed="rId3"/>
                <a:stretch>
                  <a:fillRect l="-1361" r="-3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4595563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>
                <a:solidFill>
                  <a:schemeClr val="tx2"/>
                </a:solidFill>
              </a:rPr>
              <a:t>Potassium Profile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BA53AF-9C66-454E-AB39-B5AB41887F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8" t="8805" r="11324" b="9539"/>
          <a:stretch/>
        </p:blipFill>
        <p:spPr bwMode="auto">
          <a:xfrm>
            <a:off x="2452255" y="1953491"/>
            <a:ext cx="3643745" cy="366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9653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8B8BFF-ABC6-4302-9767-D2ADEE381F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5F431FD-989C-4F7B-9EF1-BDED51AED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B17FFD2-DBC7-4ABB-B2A0-7E18EC1B8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FFF3F7-4395-4F19-BC12-8940796BE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2806DFD-E192-42CC-B190-3C4C95B8F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5906" y="0"/>
            <a:ext cx="10906093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>
            <a:extLst>
              <a:ext uri="{FF2B5EF4-FFF2-40B4-BE49-F238E27FC236}">
                <a16:creationId xmlns:a16="http://schemas.microsoft.com/office/drawing/2014/main" id="{0BFD2628-8E1E-4A9C-8CC0-A0433268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809734" y="808056"/>
            <a:ext cx="239869" cy="239869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C68FA-7B24-3347-A97C-783FD67ECA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0288" y="1047925"/>
            <a:ext cx="5302646" cy="5220440"/>
          </a:xfrm>
        </p:spPr>
        <p:txBody>
          <a:bodyPr anchor="ctr"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endParaRPr lang="en-US" sz="1700" dirty="0"/>
          </a:p>
          <a:p>
            <a:endParaRPr lang="en-GB" sz="2900" dirty="0"/>
          </a:p>
          <a:p>
            <a:r>
              <a:rPr lang="en-GB" sz="2900" dirty="0"/>
              <a:t>This plot is average K+ conc. Per cell at radius R against time.</a:t>
            </a:r>
          </a:p>
          <a:p>
            <a:r>
              <a:rPr lang="en-GB" sz="2900" dirty="0"/>
              <a:t>The peaks in concentration propagates outwards, indicating a centrifugal potassium wave.</a:t>
            </a:r>
          </a:p>
          <a:p>
            <a:r>
              <a:rPr lang="en-GB" sz="2900" dirty="0"/>
              <a:t>We define the peak in average concentration as a point of constant phase.</a:t>
            </a:r>
            <a:endParaRPr lang="en-GB" dirty="0"/>
          </a:p>
          <a:p>
            <a:pPr>
              <a:lnSpc>
                <a:spcPct val="110000"/>
              </a:lnSpc>
            </a:pPr>
            <a:endParaRPr lang="en-GB" dirty="0"/>
          </a:p>
          <a:p>
            <a:pPr lvl="0">
              <a:lnSpc>
                <a:spcPct val="110000"/>
              </a:lnSpc>
            </a:pPr>
            <a:endParaRPr lang="en-GB" sz="1800" dirty="0">
              <a:solidFill>
                <a:schemeClr val="tx2"/>
              </a:solidFill>
            </a:endParaRPr>
          </a:p>
          <a:p>
            <a:pPr>
              <a:lnSpc>
                <a:spcPct val="110000"/>
              </a:lnSpc>
            </a:pPr>
            <a:endParaRPr lang="en-US" sz="1700" dirty="0">
              <a:solidFill>
                <a:schemeClr val="tx2"/>
              </a:solidFill>
            </a:endParaRPr>
          </a:p>
          <a:p>
            <a:pPr marL="0" indent="0">
              <a:lnSpc>
                <a:spcPct val="110000"/>
              </a:lnSpc>
              <a:spcAft>
                <a:spcPts val="600"/>
              </a:spcAft>
              <a:buClr>
                <a:schemeClr val="accent6"/>
              </a:buClr>
              <a:buSzPct val="90000"/>
              <a:buNone/>
            </a:pPr>
            <a:endParaRPr lang="en-US" sz="1700" dirty="0">
              <a:solidFill>
                <a:schemeClr val="tx2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0DAE048-BF8A-4A95-8DBC-D3A926B94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71960" y="0"/>
            <a:ext cx="32004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D8ugUq20JuQ_jZ-yvsuOUUEDlKFNcIGWaL2CBD97hi6Os6B9v48l_EoxmVT_m-zhLjJNjdLkSvz_Nol056EzfFDZpweEkDGYEaw_IHqYdtaX4_fZbFVML26oA0aRzJEDQkAJW_MN.png" descr="D8ugUq20JuQ_jZ-yvsuOUUEDlKFNcIGWaL2CBD97hi6Os6B9v48l_EoxmVT_m-zhLjJNjdLkSvz_Nol056EzfFDZpweEkDGYEaw_IHqYdtaX4_fZbFVML26oA0aRzJEDQkAJW_MN.png">
            <a:extLst>
              <a:ext uri="{FF2B5EF4-FFF2-40B4-BE49-F238E27FC236}">
                <a16:creationId xmlns:a16="http://schemas.microsoft.com/office/drawing/2014/main" id="{262A7536-A352-C84F-B783-485857DC79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9" t="4112" r="4701" b="2279"/>
          <a:stretch/>
        </p:blipFill>
        <p:spPr>
          <a:xfrm>
            <a:off x="1489753" y="1360686"/>
            <a:ext cx="4718803" cy="4033247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696443-E3CA-5B44-94A9-4551F14F1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080" y="451198"/>
            <a:ext cx="4595563" cy="596727"/>
          </a:xfrm>
          <a:solidFill>
            <a:schemeClr val="bg1"/>
          </a:solidFill>
        </p:spPr>
        <p:txBody>
          <a:bodyPr anchor="t">
            <a:normAutofit fontScale="90000"/>
          </a:bodyPr>
          <a:lstStyle/>
          <a:p>
            <a:pPr algn="l"/>
            <a:r>
              <a:rPr lang="en-US" sz="4900" dirty="0">
                <a:solidFill>
                  <a:schemeClr val="tx2"/>
                </a:solidFill>
              </a:rPr>
              <a:t>Potassium Profile</a:t>
            </a:r>
            <a:br>
              <a:rPr lang="en-US" sz="5000" dirty="0">
                <a:solidFill>
                  <a:schemeClr val="tx2"/>
                </a:solidFill>
              </a:rPr>
            </a:br>
            <a:endParaRPr lang="en-US" sz="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957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3167</TotalTime>
  <Words>1913</Words>
  <Application>Microsoft Macintosh PowerPoint</Application>
  <PresentationFormat>Widescreen</PresentationFormat>
  <Paragraphs>288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Avenir Next Regular</vt:lpstr>
      <vt:lpstr>Cambria Math</vt:lpstr>
      <vt:lpstr>Canela Text Regular</vt:lpstr>
      <vt:lpstr>MS Shell Dlg 2</vt:lpstr>
      <vt:lpstr>Wingdings</vt:lpstr>
      <vt:lpstr>Wingdings 3</vt:lpstr>
      <vt:lpstr>Madison</vt:lpstr>
      <vt:lpstr>PowerPoint Presentation</vt:lpstr>
      <vt:lpstr>What is a biofilm? </vt:lpstr>
      <vt:lpstr>Communication Mechanism </vt:lpstr>
      <vt:lpstr>Agent Based Models </vt:lpstr>
      <vt:lpstr>Parameter Settings </vt:lpstr>
      <vt:lpstr>How Does It Look? </vt:lpstr>
      <vt:lpstr>How Does It Look? </vt:lpstr>
      <vt:lpstr>Potassium Profile </vt:lpstr>
      <vt:lpstr>Potassium Profile </vt:lpstr>
      <vt:lpstr>Peak Position </vt:lpstr>
      <vt:lpstr>Peak Position </vt:lpstr>
      <vt:lpstr>Peak Position </vt:lpstr>
      <vt:lpstr>Peak Position</vt:lpstr>
      <vt:lpstr>Peak Position </vt:lpstr>
      <vt:lpstr>Peak Position </vt:lpstr>
      <vt:lpstr>Peak Position</vt:lpstr>
      <vt:lpstr>Velocity </vt:lpstr>
      <vt:lpstr>Velocity </vt:lpstr>
      <vt:lpstr>Velocity </vt:lpstr>
      <vt:lpstr>Velocity </vt:lpstr>
      <vt:lpstr>Stochastic Behaviour of the Simulation  </vt:lpstr>
      <vt:lpstr>Stochastic Behaviour of the Simulation  </vt:lpstr>
      <vt:lpstr>Stochastic Behaviour of the Simulation  </vt:lpstr>
      <vt:lpstr>Diffusion Coefficient  </vt:lpstr>
      <vt:lpstr>Spatial Distribution </vt:lpstr>
      <vt:lpstr>Spatial Distribution </vt:lpstr>
      <vt:lpstr>Spatial Distribution </vt:lpstr>
      <vt:lpstr>Spatial Distribution </vt:lpstr>
      <vt:lpstr>Spatial Distribution </vt:lpstr>
      <vt:lpstr>Spatial Distribution </vt:lpstr>
      <vt:lpstr>Spatial Distribution </vt:lpstr>
      <vt:lpstr>Spatial Distribution </vt:lpstr>
      <vt:lpstr>Inter-colony Interaction </vt:lpstr>
      <vt:lpstr>Inter-colony Interaction </vt:lpstr>
      <vt:lpstr>Inter-colony Interaction </vt:lpstr>
      <vt:lpstr>Agent Based Models </vt:lpstr>
      <vt:lpstr>Velocity </vt:lpstr>
      <vt:lpstr>Spatial Distribution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Electrical Signalling in  Bacterial Biofilms</dc:title>
  <dc:creator>Luke Peters</dc:creator>
  <cp:lastModifiedBy>Luke Peters</cp:lastModifiedBy>
  <cp:revision>49</cp:revision>
  <dcterms:created xsi:type="dcterms:W3CDTF">2021-05-06T19:07:58Z</dcterms:created>
  <dcterms:modified xsi:type="dcterms:W3CDTF">2021-05-24T17:38:59Z</dcterms:modified>
</cp:coreProperties>
</file>